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70304F-573D-4950-9091-A5FE916EFAC0}" type="datetimeFigureOut">
              <a:rPr lang="sl-SI" smtClean="0"/>
              <a:t>23.4.2015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10" name="Pravoko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o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o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en povezoval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en povezoval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o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304F-573D-4950-9091-A5FE916EFAC0}" type="datetimeFigureOut">
              <a:rPr lang="sl-SI" smtClean="0"/>
              <a:t>23.4.2015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304F-573D-4950-9091-A5FE916EFAC0}" type="datetimeFigureOut">
              <a:rPr lang="sl-SI" smtClean="0"/>
              <a:t>23.4.2015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70304F-573D-4950-9091-A5FE916EFAC0}" type="datetimeFigureOut">
              <a:rPr lang="sl-SI" smtClean="0"/>
              <a:t>23.4.2015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70304F-573D-4950-9091-A5FE916EFAC0}" type="datetimeFigureOut">
              <a:rPr lang="sl-SI" smtClean="0"/>
              <a:t>23.4.2015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9" name="Pravoko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en povezoval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en povezoval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o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en povezoval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304F-573D-4950-9091-A5FE916EFAC0}" type="datetimeFigureOut">
              <a:rPr lang="sl-SI" smtClean="0"/>
              <a:t>23.4.2015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304F-573D-4950-9091-A5FE916EFAC0}" type="datetimeFigureOut">
              <a:rPr lang="sl-SI" smtClean="0"/>
              <a:t>23.4.2015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70304F-573D-4950-9091-A5FE916EFAC0}" type="datetimeFigureOut">
              <a:rPr lang="sl-SI" smtClean="0"/>
              <a:t>23.4.2015</a:t>
            </a:fld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304F-573D-4950-9091-A5FE916EFAC0}" type="datetimeFigureOut">
              <a:rPr lang="sl-SI" smtClean="0"/>
              <a:t>23.4.2015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1" name="Ograda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70304F-573D-4950-9091-A5FE916EFAC0}" type="datetimeFigureOut">
              <a:rPr lang="sl-SI" smtClean="0"/>
              <a:t>23.4.2015</a:t>
            </a:fld>
            <a:endParaRPr lang="sl-SI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  <p:sp>
        <p:nvSpPr>
          <p:cNvPr id="23" name="Ograda no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en povezoval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en povezoval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Ograda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70304F-573D-4950-9091-A5FE916EFAC0}" type="datetimeFigureOut">
              <a:rPr lang="sl-SI" smtClean="0"/>
              <a:t>23.4.2015</a:t>
            </a:fld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  <p:sp>
        <p:nvSpPr>
          <p:cNvPr id="21" name="Ograda no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70304F-573D-4950-9091-A5FE916EFAC0}" type="datetimeFigureOut">
              <a:rPr lang="sl-SI" smtClean="0"/>
              <a:t>23.4.2015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3448D0-7DC3-4358-AF0D-E7A1F544895E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accent6">
                    <a:lumMod val="50000"/>
                  </a:schemeClr>
                </a:solidFill>
              </a:rPr>
              <a:t>ANKETNA O ŠOLSKI PREHRANI</a:t>
            </a:r>
            <a:endParaRPr lang="sl-SI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sl-SI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l-SI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l-SI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l-SI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l-SI" dirty="0" smtClean="0">
                <a:solidFill>
                  <a:schemeClr val="accent6">
                    <a:lumMod val="50000"/>
                  </a:schemeClr>
                </a:solidFill>
              </a:rPr>
              <a:t>SODELOVALO JE 294 UČENCEV OD 2. DO 9. RAZREDA</a:t>
            </a:r>
          </a:p>
          <a:p>
            <a:endParaRPr lang="sl-SI" dirty="0"/>
          </a:p>
          <a:p>
            <a:endParaRPr lang="sl-SI" dirty="0" smtClean="0"/>
          </a:p>
          <a:p>
            <a:r>
              <a:rPr lang="sl-SI" dirty="0" smtClean="0"/>
              <a:t>Februar 2015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5879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Kolikokrat </a:t>
            </a:r>
            <a:r>
              <a:rPr lang="sl-SI" dirty="0"/>
              <a:t>tedensko pred odhodom v šolo zajtrkuješ?</a:t>
            </a:r>
            <a:br>
              <a:rPr lang="sl-SI" dirty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923928" y="5229200"/>
            <a:ext cx="3848472" cy="576064"/>
          </a:xfrm>
        </p:spPr>
        <p:txBody>
          <a:bodyPr>
            <a:normAutofit/>
          </a:bodyPr>
          <a:lstStyle/>
          <a:p>
            <a:r>
              <a:rPr lang="sl-SI" sz="1800" dirty="0" smtClean="0">
                <a:solidFill>
                  <a:srgbClr val="FF0000"/>
                </a:solidFill>
              </a:rPr>
              <a:t>Malo bolje </a:t>
            </a:r>
            <a:r>
              <a:rPr lang="sl-SI" sz="1800" dirty="0">
                <a:solidFill>
                  <a:srgbClr val="FF0000"/>
                </a:solidFill>
              </a:rPr>
              <a:t>kot lani </a:t>
            </a:r>
            <a:r>
              <a:rPr lang="sl-SI" sz="1800" dirty="0" smtClean="0">
                <a:solidFill>
                  <a:srgbClr val="FF0000"/>
                </a:solidFill>
              </a:rPr>
              <a:t>(</a:t>
            </a:r>
            <a:r>
              <a:rPr lang="sl-SI" sz="1800" dirty="0" err="1" smtClean="0">
                <a:solidFill>
                  <a:srgbClr val="FF0000"/>
                </a:solidFill>
              </a:rPr>
              <a:t>sk</a:t>
            </a:r>
            <a:r>
              <a:rPr lang="sl-SI" sz="1800" dirty="0">
                <a:solidFill>
                  <a:srgbClr val="FF0000"/>
                </a:solidFill>
              </a:rPr>
              <a:t>. 51%)</a:t>
            </a:r>
          </a:p>
          <a:p>
            <a:endParaRPr lang="sl-SI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715186"/>
              </p:ext>
            </p:extLst>
          </p:nvPr>
        </p:nvGraphicFramePr>
        <p:xfrm>
          <a:off x="899592" y="1628800"/>
          <a:ext cx="7416824" cy="3024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4256"/>
                <a:gridCol w="2005586"/>
                <a:gridCol w="3106982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 – 5. razred</a:t>
                      </a:r>
                      <a:endParaRPr lang="sl-SI" sz="11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 – 9.  razred</a:t>
                      </a:r>
                      <a:endParaRPr lang="sl-SI" sz="11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nikoli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22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17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enkrat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dvakrat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trikrat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štirikrat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vsak </a:t>
                      </a: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dan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55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54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16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643192" cy="1228998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>
                <a:solidFill>
                  <a:schemeClr val="accent6">
                    <a:lumMod val="50000"/>
                  </a:schemeClr>
                </a:solidFill>
              </a:rPr>
              <a:t>Katere </a:t>
            </a:r>
            <a:r>
              <a:rPr lang="sl-SI" dirty="0">
                <a:solidFill>
                  <a:schemeClr val="accent6">
                    <a:lumMod val="50000"/>
                  </a:schemeClr>
                </a:solidFill>
              </a:rPr>
              <a:t>jedi največkrat pri kosilu ne poješ? 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22528883"/>
              </p:ext>
            </p:extLst>
          </p:nvPr>
        </p:nvGraphicFramePr>
        <p:xfrm>
          <a:off x="899592" y="1340768"/>
          <a:ext cx="7338259" cy="3902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8392"/>
                <a:gridCol w="1728192"/>
                <a:gridCol w="2081675"/>
              </a:tblGrid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 – 5. razred</a:t>
                      </a:r>
                      <a:endParaRPr lang="sl-SI" sz="11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 – 9.  razred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sadja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rgbClr val="FF0000"/>
                          </a:solidFill>
                          <a:effectLst/>
                        </a:rPr>
                        <a:t>solate   </a:t>
                      </a:r>
                      <a:endParaRPr lang="sl-SI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sl-SI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rgbClr val="FF0000"/>
                          </a:solidFill>
                          <a:effectLst/>
                        </a:rPr>
                        <a:t>23</a:t>
                      </a:r>
                      <a:endParaRPr lang="sl-SI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mesa</a:t>
                      </a: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juhe</a:t>
                      </a: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14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testenine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krompir</a:t>
                      </a: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riž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1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rgbClr val="FF0000"/>
                          </a:solidFill>
                          <a:effectLst/>
                        </a:rPr>
                        <a:t>zelenjavne </a:t>
                      </a:r>
                      <a:r>
                        <a:rPr lang="sl-SI" sz="2400" dirty="0">
                          <a:solidFill>
                            <a:srgbClr val="FF0000"/>
                          </a:solidFill>
                          <a:effectLst/>
                        </a:rPr>
                        <a:t>priloge</a:t>
                      </a:r>
                      <a:endParaRPr lang="sl-SI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rgbClr val="FF0000"/>
                          </a:solidFill>
                          <a:effectLst/>
                        </a:rPr>
                        <a:t>26</a:t>
                      </a:r>
                      <a:endParaRPr lang="sl-SI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sl-SI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440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accent6">
                    <a:lumMod val="50000"/>
                  </a:schemeClr>
                </a:solidFill>
              </a:rPr>
              <a:t>Česa </a:t>
            </a:r>
            <a:r>
              <a:rPr lang="sl-SI" dirty="0">
                <a:solidFill>
                  <a:schemeClr val="accent6">
                    <a:lumMod val="50000"/>
                  </a:schemeClr>
                </a:solidFill>
              </a:rPr>
              <a:t>je po tvojem mnenju v šolski prehrani </a:t>
            </a:r>
            <a:r>
              <a:rPr lang="sl-SI" b="1" u="sng" dirty="0">
                <a:solidFill>
                  <a:schemeClr val="accent6">
                    <a:lumMod val="50000"/>
                  </a:schemeClr>
                </a:solidFill>
              </a:rPr>
              <a:t>preveč</a:t>
            </a:r>
            <a:r>
              <a:rPr lang="sl-SI" dirty="0">
                <a:solidFill>
                  <a:schemeClr val="accent6">
                    <a:lumMod val="50000"/>
                  </a:schemeClr>
                </a:solidFill>
              </a:rPr>
              <a:t>? 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31996498"/>
              </p:ext>
            </p:extLst>
          </p:nvPr>
        </p:nvGraphicFramePr>
        <p:xfrm>
          <a:off x="683568" y="1484784"/>
          <a:ext cx="7344816" cy="43481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8512"/>
                <a:gridCol w="1296144"/>
                <a:gridCol w="1440160"/>
              </a:tblGrid>
              <a:tr h="786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 – 5. </a:t>
                      </a:r>
                      <a:endParaRPr lang="sl-SI" sz="18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razred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 – 9. </a:t>
                      </a:r>
                      <a:endParaRPr lang="sl-SI" sz="18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sl-SI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razred</a:t>
                      </a:r>
                      <a:endParaRPr lang="sl-SI" sz="1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94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testenin, </a:t>
                      </a:r>
                      <a:r>
                        <a:rPr lang="sl-SI" sz="24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žitaric</a:t>
                      </a: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, krompirja            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14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11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mesa in mesnih izdelkov               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rgbClr val="FF0000"/>
                          </a:solidFill>
                          <a:effectLst/>
                        </a:rPr>
                        <a:t>24</a:t>
                      </a:r>
                      <a:endParaRPr lang="sl-SI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14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sadja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rib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14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jajca   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sladke jedi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zelenjava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sl-SI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3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mleko in mlečni izdelki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17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118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Česa je po tvojem mnenju v šolski prehrani </a:t>
            </a:r>
            <a:r>
              <a:rPr lang="sl-SI" b="1" u="sng" dirty="0"/>
              <a:t>premalo</a:t>
            </a:r>
            <a:r>
              <a:rPr lang="sl-SI" dirty="0"/>
              <a:t>?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20732928"/>
              </p:ext>
            </p:extLst>
          </p:nvPr>
        </p:nvGraphicFramePr>
        <p:xfrm>
          <a:off x="467544" y="1628800"/>
          <a:ext cx="7848872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0600"/>
                <a:gridCol w="1368152"/>
                <a:gridCol w="1080120"/>
              </a:tblGrid>
              <a:tr h="708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 – 5. razred</a:t>
                      </a:r>
                      <a:endParaRPr lang="sl-SI" sz="1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 – 9.  razred</a:t>
                      </a:r>
                      <a:endParaRPr lang="sl-SI" sz="1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1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testenin, </a:t>
                      </a:r>
                      <a:r>
                        <a:rPr lang="sl-SI" sz="2400" b="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žitaric</a:t>
                      </a: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, krompirja            </a:t>
                      </a:r>
                      <a:endParaRPr lang="sl-SI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</a:t>
                      </a:r>
                      <a:endParaRPr lang="sl-SI" sz="1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sl-SI" sz="1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mesa in mesnih izdelkov               </a:t>
                      </a:r>
                      <a:endParaRPr lang="sl-SI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</a:t>
                      </a:r>
                      <a:endParaRPr lang="sl-SI" sz="1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</a:t>
                      </a:r>
                      <a:endParaRPr lang="sl-SI" sz="1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sadja</a:t>
                      </a:r>
                      <a:endParaRPr lang="sl-SI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14</a:t>
                      </a:r>
                      <a:endParaRPr lang="sl-SI" sz="1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18</a:t>
                      </a:r>
                      <a:endParaRPr lang="sl-SI" sz="1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rib</a:t>
                      </a:r>
                      <a:endParaRPr lang="sl-SI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18</a:t>
                      </a:r>
                      <a:endParaRPr lang="sl-SI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</a:t>
                      </a:r>
                      <a:endParaRPr lang="sl-SI" sz="1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jajca   </a:t>
                      </a:r>
                      <a:endParaRPr lang="sl-SI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sl-SI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</a:t>
                      </a:r>
                      <a:endParaRPr lang="sl-SI" sz="1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rgbClr val="FF0000"/>
                          </a:solidFill>
                          <a:effectLst/>
                        </a:rPr>
                        <a:t>sladke jedi</a:t>
                      </a:r>
                      <a:endParaRPr lang="sl-SI" sz="1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sl-SI" sz="1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rgbClr val="FF0000"/>
                          </a:solidFill>
                          <a:effectLst/>
                        </a:rPr>
                        <a:t>27</a:t>
                      </a:r>
                      <a:endParaRPr lang="sl-SI" sz="1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zelenjava</a:t>
                      </a:r>
                      <a:endParaRPr lang="sl-SI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sl-SI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sl-SI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8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mleko in mlečni izdelki</a:t>
                      </a:r>
                      <a:endParaRPr lang="sl-SI" sz="1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11</a:t>
                      </a:r>
                      <a:endParaRPr lang="sl-SI" sz="1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sl-SI" sz="1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536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sl-SI" dirty="0"/>
              <a:t>Ali ti je čaj premalo sladkan?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76345584"/>
              </p:ext>
            </p:extLst>
          </p:nvPr>
        </p:nvGraphicFramePr>
        <p:xfrm>
          <a:off x="755576" y="1196752"/>
          <a:ext cx="7776864" cy="2271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2736304"/>
                <a:gridCol w="3312368"/>
              </a:tblGrid>
              <a:tr h="6480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 – 5. razred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 – 9.  razred</a:t>
                      </a:r>
                      <a:endParaRPr lang="sl-SI" sz="2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da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sl-SI" sz="2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sl-SI" sz="2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ne        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64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31</a:t>
                      </a:r>
                      <a:endParaRPr lang="sl-SI" sz="2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7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včasih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25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34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Pravokotnik 4"/>
          <p:cNvSpPr/>
          <p:nvPr/>
        </p:nvSpPr>
        <p:spPr>
          <a:xfrm>
            <a:off x="3347864" y="51571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l-SI" dirty="0">
                <a:solidFill>
                  <a:srgbClr val="FF0000"/>
                </a:solidFill>
              </a:rPr>
              <a:t>Lani premalo sladkan 26 (vsi skupaj), letos premalo sladkan (10 in 34).</a:t>
            </a:r>
          </a:p>
        </p:txBody>
      </p:sp>
    </p:spTree>
    <p:extLst>
      <p:ext uri="{BB962C8B-B14F-4D97-AF65-F5344CB8AC3E}">
        <p14:creationId xmlns:p14="http://schemas.microsoft.com/office/powerpoint/2010/main" val="1780882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Ali poješ vse </a:t>
            </a:r>
            <a:r>
              <a:rPr lang="sl-SI" dirty="0" err="1"/>
              <a:t>EKO</a:t>
            </a:r>
            <a:r>
              <a:rPr lang="sl-SI" dirty="0"/>
              <a:t> izdelke (kruh, jogurt, sadje, pašteta …)?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51385179"/>
              </p:ext>
            </p:extLst>
          </p:nvPr>
        </p:nvGraphicFramePr>
        <p:xfrm>
          <a:off x="827584" y="1628800"/>
          <a:ext cx="7776864" cy="21602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4256"/>
                <a:gridCol w="2990630"/>
                <a:gridCol w="2481978"/>
              </a:tblGrid>
              <a:tr h="564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 – 5. razred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 – 9.  razred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da </a:t>
                      </a: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(lani 39)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27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34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ne  (lani 39)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14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26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7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včasih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58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55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Pravokotnik 4"/>
          <p:cNvSpPr/>
          <p:nvPr/>
        </p:nvSpPr>
        <p:spPr>
          <a:xfrm>
            <a:off x="4644008" y="5661248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 err="1">
                <a:solidFill>
                  <a:srgbClr val="FF0000"/>
                </a:solidFill>
              </a:rPr>
              <a:t>Eko</a:t>
            </a:r>
            <a:r>
              <a:rPr lang="sl-SI" dirty="0">
                <a:solidFill>
                  <a:srgbClr val="FF0000"/>
                </a:solidFill>
              </a:rPr>
              <a:t> kosmiči ne gredo, ker </a:t>
            </a:r>
            <a:r>
              <a:rPr lang="sl-SI" dirty="0" smtClean="0">
                <a:solidFill>
                  <a:srgbClr val="FF0000"/>
                </a:solidFill>
              </a:rPr>
              <a:t>… </a:t>
            </a:r>
            <a:endParaRPr lang="sl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01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Ali </a:t>
            </a:r>
            <a:r>
              <a:rPr lang="sl-SI" dirty="0"/>
              <a:t>si poleg malice privoščiš še kakšen dodatek ?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02436071"/>
              </p:ext>
            </p:extLst>
          </p:nvPr>
        </p:nvGraphicFramePr>
        <p:xfrm>
          <a:off x="611560" y="1628800"/>
          <a:ext cx="7992888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07075"/>
                <a:gridCol w="2090194"/>
                <a:gridCol w="1995619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 – 5. razred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 – 9.  razred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vedno      </a:t>
                      </a:r>
                      <a:r>
                        <a:rPr lang="sl-SI" sz="2400" dirty="0">
                          <a:solidFill>
                            <a:srgbClr val="FF0000"/>
                          </a:solidFill>
                          <a:effectLst/>
                        </a:rPr>
                        <a:t>(lani 13)</a:t>
                      </a:r>
                      <a:endParaRPr lang="sl-SI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sl-SI" sz="240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včasih       (lani 30)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rgbClr val="FF0000"/>
                          </a:solidFill>
                          <a:effectLst/>
                        </a:rPr>
                        <a:t>42</a:t>
                      </a:r>
                      <a:endParaRPr lang="sl-SI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rgbClr val="FF0000"/>
                          </a:solidFill>
                          <a:effectLst/>
                        </a:rPr>
                        <a:t>44</a:t>
                      </a:r>
                      <a:endParaRPr lang="sl-SI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nikoli       </a:t>
                      </a: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(lani 57)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53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53</a:t>
                      </a:r>
                      <a:endParaRPr lang="sl-SI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937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Če si pri zadnjem vprašanju obkrožil A ali B, obkroži, kaj si privoščiš?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72363150"/>
              </p:ext>
            </p:extLst>
          </p:nvPr>
        </p:nvGraphicFramePr>
        <p:xfrm>
          <a:off x="539553" y="1550120"/>
          <a:ext cx="7416824" cy="3386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4575"/>
                <a:gridCol w="1152128"/>
                <a:gridCol w="1080121"/>
              </a:tblGrid>
              <a:tr h="862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2. – 5. razred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6. – 9.  razred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sladkarije – </a:t>
                      </a:r>
                      <a:r>
                        <a:rPr lang="sl-SI" sz="2400" b="0" dirty="0">
                          <a:solidFill>
                            <a:srgbClr val="FF0000"/>
                          </a:solidFill>
                          <a:effectLst/>
                        </a:rPr>
                        <a:t>(lani skupaj 16)</a:t>
                      </a:r>
                      <a:endParaRPr lang="sl-SI" sz="2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26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19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sadje – (lani skupaj 25)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24</a:t>
                      </a:r>
                      <a:endParaRPr lang="sl-SI" sz="2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21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slani prigrizki – (lani skupaj 8)</a:t>
                      </a:r>
                      <a:endParaRPr lang="sl-SI" sz="2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</a:t>
                      </a:r>
                      <a:endParaRPr lang="sl-SI" sz="2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sendvič, pizza– (lani skupaj 12)</a:t>
                      </a:r>
                      <a:endParaRPr lang="sl-SI" sz="2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</a:t>
                      </a:r>
                      <a:endParaRPr lang="sl-SI" sz="2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sok - </a:t>
                      </a:r>
                      <a:r>
                        <a:rPr lang="sl-SI" sz="2400" b="0" dirty="0">
                          <a:solidFill>
                            <a:srgbClr val="FF0000"/>
                          </a:solidFill>
                          <a:effectLst/>
                        </a:rPr>
                        <a:t>(lani skupaj 12)</a:t>
                      </a:r>
                      <a:endParaRPr lang="sl-SI" sz="2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</a:t>
                      </a:r>
                      <a:endParaRPr lang="sl-SI" sz="2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22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drugo </a:t>
                      </a: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- (lani skupaj 21)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</a:t>
                      </a:r>
                      <a:endParaRPr lang="sl-SI" sz="2400" b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18</a:t>
                      </a:r>
                      <a:endParaRPr lang="sl-SI" sz="2400" b="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3636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438</Words>
  <Application>Microsoft Office PowerPoint</Application>
  <PresentationFormat>Diaprojekcija na zaslonu (4:3)</PresentationFormat>
  <Paragraphs>181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0" baseType="lpstr">
      <vt:lpstr>Altana</vt:lpstr>
      <vt:lpstr>ANKETNA O ŠOLSKI PREHRANI</vt:lpstr>
      <vt:lpstr>Kolikokrat tedensko pred odhodom v šolo zajtrkuješ? </vt:lpstr>
      <vt:lpstr>     Katere jedi največkrat pri kosilu ne poješ?  </vt:lpstr>
      <vt:lpstr>Česa je po tvojem mnenju v šolski prehrani preveč? </vt:lpstr>
      <vt:lpstr>Česa je po tvojem mnenju v šolski prehrani premalo?</vt:lpstr>
      <vt:lpstr>Ali ti je čaj premalo sladkan?</vt:lpstr>
      <vt:lpstr>Ali poješ vse EKO izdelke (kruh, jogurt, sadje, pašteta …)?</vt:lpstr>
      <vt:lpstr>Ali si poleg malice privoščiš še kakšen dodatek ?</vt:lpstr>
      <vt:lpstr>Če si pri zadnjem vprašanju obkrožil A ali B, obkroži, kaj si privoščiš?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Kolikokrat tedensko pred odhodom v šolo zajtrkuješ?</dc:title>
  <dc:creator>Ravnatelj</dc:creator>
  <cp:lastModifiedBy>Ravnatelj</cp:lastModifiedBy>
  <cp:revision>6</cp:revision>
  <dcterms:created xsi:type="dcterms:W3CDTF">2015-03-05T15:22:30Z</dcterms:created>
  <dcterms:modified xsi:type="dcterms:W3CDTF">2015-04-23T09:22:05Z</dcterms:modified>
</cp:coreProperties>
</file>