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97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24CDE2-AE78-4841-AD71-657DB030D4E8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povezoval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DE2-AE78-4841-AD71-657DB030D4E8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DE2-AE78-4841-AD71-657DB030D4E8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24CDE2-AE78-4841-AD71-657DB030D4E8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24CDE2-AE78-4841-AD71-657DB030D4E8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povezoval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povezoval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DE2-AE78-4841-AD71-657DB030D4E8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DE2-AE78-4841-AD71-657DB030D4E8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24CDE2-AE78-4841-AD71-657DB030D4E8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CDE2-AE78-4841-AD71-657DB030D4E8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24CDE2-AE78-4841-AD71-657DB030D4E8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24CDE2-AE78-4841-AD71-657DB030D4E8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24CDE2-AE78-4841-AD71-657DB030D4E8}" type="datetimeFigureOut">
              <a:rPr lang="sl-SI" smtClean="0"/>
              <a:t>23.4.2015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2C9989-BC7E-45CE-B2B8-1986627C2C9D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b="1" dirty="0"/>
              <a:t>ZADOVOLJSTVO STARŠEV KOT KAZALNIK KAKOVOSTI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ANKETA </a:t>
            </a:r>
          </a:p>
          <a:p>
            <a:r>
              <a:rPr lang="sl-SI" dirty="0" smtClean="0"/>
              <a:t>MAJ 2014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4670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dirty="0" smtClean="0"/>
              <a:t>1. triletje</a:t>
            </a: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3708619"/>
              </p:ext>
            </p:extLst>
          </p:nvPr>
        </p:nvGraphicFramePr>
        <p:xfrm>
          <a:off x="611560" y="2348880"/>
          <a:ext cx="7859216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7008"/>
                <a:gridCol w="1008112"/>
                <a:gridCol w="864096"/>
              </a:tblGrid>
              <a:tr h="163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1. </a:t>
                      </a: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err="1">
                          <a:solidFill>
                            <a:srgbClr val="002060"/>
                          </a:solidFill>
                          <a:effectLst/>
                        </a:rPr>
                        <a:t>SK</a:t>
                      </a: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3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Organizacija dela v šoli – osnovni red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4,44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4,33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83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Sodelovanje šole z vrtci in srednjimi šolami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4,41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4,27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12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Zagotavljanje varnosti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4,32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4,26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97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Vedenje učencev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4,21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4,09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 SKUPAJ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4,35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4,24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16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dirty="0" smtClean="0"/>
              <a:t>2. triletje</a:t>
            </a: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53879887"/>
              </p:ext>
            </p:extLst>
          </p:nvPr>
        </p:nvGraphicFramePr>
        <p:xfrm>
          <a:off x="683568" y="2132856"/>
          <a:ext cx="7776863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2647"/>
                <a:gridCol w="936104"/>
                <a:gridCol w="1008112"/>
              </a:tblGrid>
              <a:tr h="147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2. </a:t>
                      </a: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err="1">
                          <a:solidFill>
                            <a:srgbClr val="002060"/>
                          </a:solidFill>
                          <a:effectLst/>
                        </a:rPr>
                        <a:t>SK</a:t>
                      </a: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Sodelovanje šole z vrtci in srednjimi šolami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4,57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4,27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Organizacija dela v šoli – osnovni red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4,48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4,33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Zagotavljanje varnosti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4,39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4,26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Vedenje učencev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4,1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4,09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 SKUPAJ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4,39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4,24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00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dirty="0" smtClean="0"/>
              <a:t>3. triletje</a:t>
            </a: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29513221"/>
              </p:ext>
            </p:extLst>
          </p:nvPr>
        </p:nvGraphicFramePr>
        <p:xfrm>
          <a:off x="611560" y="2132856"/>
          <a:ext cx="7859216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0"/>
                <a:gridCol w="1152128"/>
                <a:gridCol w="946448"/>
              </a:tblGrid>
              <a:tr h="194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3. </a:t>
                      </a:r>
                      <a:r>
                        <a:rPr lang="sl-SI" sz="1800" b="0" dirty="0" smtClean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err="1">
                          <a:solidFill>
                            <a:srgbClr val="002060"/>
                          </a:solidFill>
                          <a:effectLst/>
                        </a:rPr>
                        <a:t>SK</a:t>
                      </a: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Organizacija dela v šoli – osnovni red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4,18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4,33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Zagotavljanje varnosti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4,12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4,26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Vedenje učencev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3,91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4,09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Sodelovanje šole z vrtci in srednjimi šolami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3,89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4,27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 SKUPAJ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4,03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4,24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4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NEUGOTOVLJENI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6146382"/>
              </p:ext>
            </p:extLst>
          </p:nvPr>
        </p:nvGraphicFramePr>
        <p:xfrm>
          <a:off x="539552" y="2132856"/>
          <a:ext cx="7715201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2952"/>
                <a:gridCol w="1584176"/>
                <a:gridCol w="648073"/>
              </a:tblGrid>
              <a:tr h="147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NEUGOTOV.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err="1">
                          <a:solidFill>
                            <a:srgbClr val="002060"/>
                          </a:solidFill>
                          <a:effectLst/>
                        </a:rPr>
                        <a:t>SK</a:t>
                      </a: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Sodelovanje šole z vrtci in srednjimi šolami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4,23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4,27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Organizacija dela v šoli – osnovni red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4,22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4,33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Zagotavljanje varnosti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4,19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4,26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Vedenje učencev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4,15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4,09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16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 SKUPAJ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4,2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4,24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63" marR="3406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29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67600" cy="706090"/>
          </a:xfrm>
        </p:spPr>
        <p:txBody>
          <a:bodyPr/>
          <a:lstStyle/>
          <a:p>
            <a:pPr algn="ctr"/>
            <a:r>
              <a:rPr lang="sl-SI" dirty="0" smtClean="0"/>
              <a:t>1. TRILETJE - ODGOVORI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40716445"/>
              </p:ext>
            </p:extLst>
          </p:nvPr>
        </p:nvGraphicFramePr>
        <p:xfrm>
          <a:off x="467545" y="908720"/>
          <a:ext cx="7920880" cy="5855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7"/>
                <a:gridCol w="6984777"/>
                <a:gridCol w="504056"/>
              </a:tblGrid>
              <a:tr h="286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 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Trditev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 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286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1.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Učitelji se držijo dogovorjenih terminov pisnega preverjanja in ocenjevanja znanja.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4,70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143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Zanimanje za varnost naših otrok je pri učiteljih dobro sprejeto.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4,53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143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Poklicno usmerjanje naših otrok nam je v veliko pomoč.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4,52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143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Šola vzdržuje stike z okoliškimi vrtci in tako že vnaprej spoznava naše otroke. 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4,50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286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5.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Z uresničevanjem načrtovanega dela in uresničevanjem dogovorov smo starši sproti obveščeni.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4,44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143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6.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Delo šole je dobro načrtovano.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4,41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143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7.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Aktivnosti zaposlenih in učencev so dobro koordinirane.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4,39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143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8.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V šoli veljajo jasna pravila, ki otrokom zagotavljajo varnost.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4,38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143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9.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K varnosti otrok prispevajo tudi jasna pravila sodelovanja med učitelji in starši.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4,38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286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10.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Na izletih, ekskurzijah in šolah v naravi učenci upoštevajo pravila lepega vedenja.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4,35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286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11.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Predstavitev programov srednjih šol je v tej šoli ustaljena dobra praksa.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4,35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286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12.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Vodstvo šole delo sproti spremlja.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4,34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246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13.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Zapleti se rešujejo sproti.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4,34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14.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Učitelji poskrbijo za lepo vedenje otrok tudi v času malice in kosila.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4,31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286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15.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Učitelji se skupaj s starši dobro pripravijo na otrokov prehod iz vrtca v šolo. 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4,26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286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16.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V primeru ogrožene varnosti vodstvo šole hitro ukrepa.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4,22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286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17.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Na vedenje otrok pri pouku ni pripomb.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4,12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286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18.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Med odmori so učenci živahni, a ne nedisciplinirani.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4,08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286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19.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Šola z nasiljem nima problemov.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4,07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  <a:tr h="143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 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                                                   </a:t>
                      </a:r>
                      <a:r>
                        <a:rPr lang="sl-SI" sz="1400" dirty="0" err="1">
                          <a:effectLst/>
                        </a:rPr>
                        <a:t>SK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4,35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296" marR="30296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7486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62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600" dirty="0" smtClean="0"/>
              <a:t>2. TRILETJE - ODGOVORI</a:t>
            </a: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51891678"/>
              </p:ext>
            </p:extLst>
          </p:nvPr>
        </p:nvGraphicFramePr>
        <p:xfrm>
          <a:off x="467544" y="1268760"/>
          <a:ext cx="7992887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5"/>
                <a:gridCol w="6912768"/>
                <a:gridCol w="576064"/>
              </a:tblGrid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 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Trditev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 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Šola vzdržuje stike z okoliškimi vrtci in tako že vnaprej spoznava naše otroke. 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4,70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Učitelji se skupaj s starši dobro pripravijo na otrokov prehod iz vrtca v šolo. 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4,65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Učitelji se držijo dogovorjenih terminov pisnega preverjanja in ocenjevanja znanja.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4,63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Zanimanje za varnost naših otrok je pri učiteljih dobro sprejeto.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4,52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K varnosti otrok prispevajo tudi jasna pravila sodelovanja med učitelji in starši.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4,52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6.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Delo šole je dobro načrtovano.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4,51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7.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Z uresničevanjem načrtovanega dela in uresničevanjem dogovorov smo starši sproti obveščeni.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4,51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8.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Aktivnosti zaposlenih in učencev so dobro koordinirane.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4,5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9.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Poklicno usmerjanje naših otrok nam je v veliko pomoč.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4,5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10.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Vodstvo šole delo sproti spremlja.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4,48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11.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Predstavitev programov srednjih šol je v tej šoli ustaljena dobra praksa.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4,45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12.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V šoli veljajo jasna pravila, ki otrokom zagotavljajo varnost.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4,43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13.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V primeru ogrožene varnosti vodstvo šole hitro ukrepa.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4,37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14.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Učitelji poskrbijo za lepo vedenje otrok tudi v času malice in kosila.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4,29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15.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Na izletih, ekskurzijah in šolah v naravi učenci upoštevajo pravila lepega vedenja.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4,28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16.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Zapleti se rešujejo sproti.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4,27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17.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Šola z nasiljem nima problemov.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4,11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18.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Med odmori so učenci živahni, a ne nedisciplinirani.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3,93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19.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Na vedenje otrok pri pouku ni pripomb.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3,9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SK</a:t>
                      </a:r>
                      <a:r>
                        <a:rPr lang="sl-SI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4,39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9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600" dirty="0" smtClean="0"/>
              <a:t>3. TRILETJE - ODGOVORI</a:t>
            </a: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0758831"/>
              </p:ext>
            </p:extLst>
          </p:nvPr>
        </p:nvGraphicFramePr>
        <p:xfrm>
          <a:off x="395536" y="908720"/>
          <a:ext cx="8280920" cy="5673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7344816"/>
                <a:gridCol w="504056"/>
              </a:tblGrid>
              <a:tr h="241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 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Trditev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 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Učitelji se držijo dogovorjenih terminov pisnega preverjanja in ocenjevanja znanja.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4,41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2.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Šola vzdržuje stike z okoliškimi vrtci in tako že vnaprej spoznava naše otroke. 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4,29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16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3.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Z uresničevanjem načrtovanega dela in uresničevanjem dogovorov smo starši sproti obveščeni.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4,26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Zanimanje za varnost naših otrok je pri učiteljih dobro sprejeto.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4,24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Delo šole je dobro načrtovano.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4,16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6.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V šoli veljajo jasna pravila, ki otrokom zagotavljajo varnost.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4,15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7.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Na izletih, ekskurzijah in šolah v naravi učenci upoštevajo pravila lepega vedenja.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4,13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8.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Aktivnosti zaposlenih in učencev so dobro koordinirane.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4,13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9.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Šola z nasiljem nima problemov.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4,11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10.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Vodstvo šole delo sproti spremlja.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4,08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11.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Predstavitev programov srednjih šol je v tej šoli ustaljena dobra praksa.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4,06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12.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Poklicno usmerjanje naših otrok nam je v veliko pomoč.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4,06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13.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K varnosti otrok prispevajo tudi jasna pravila sodelovanja med učitelji in starši.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4,05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14.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V primeru ogrožene varnosti vodstvo šole hitro ukrepa.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4,03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15.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Zapleti se rešujejo sproti.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4,03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16.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Učitelji poskrbijo za lepo vedenje otrok tudi v času malice in kosila.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3,97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17.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Med odmori so učenci živahni, a ne nedisciplinirani.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3,84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18.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Na vedenje otrok pri pouku ni pripomb.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3,71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19.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Učitelji se skupaj s starši dobro pripravijo na otrokov prehod iz vrtca v šolo. 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3,18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58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SK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4,03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6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l-SI" dirty="0" smtClean="0"/>
              <a:t>NEUGOTOVLJENI - ODGOVORI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09813256"/>
              </p:ext>
            </p:extLst>
          </p:nvPr>
        </p:nvGraphicFramePr>
        <p:xfrm>
          <a:off x="467544" y="908720"/>
          <a:ext cx="8208912" cy="5232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/>
                <a:gridCol w="7416824"/>
                <a:gridCol w="432048"/>
              </a:tblGrid>
              <a:tr h="162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1.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0" dirty="0">
                          <a:solidFill>
                            <a:srgbClr val="002060"/>
                          </a:solidFill>
                          <a:effectLst/>
                        </a:rPr>
                        <a:t>Učitelji se držijo dogovorjenih terminov pisnega preverjanja in ocenjevanja znanja.</a:t>
                      </a:r>
                      <a:endParaRPr lang="sl-SI" sz="14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4,4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  <a:tr h="291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2.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Z uresničevanjem načrtovanega dela in uresničevanjem dogovorov smo starši sproti obveščeni.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4,4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  <a:tr h="162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3.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Poklicno usmerjanje naših otrok nam je v veliko pomoč.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4,3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  <a:tr h="162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4.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Zanimanje za varnost naših otrok je pri učiteljih dobro sprejeto.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4,3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  <a:tr h="162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5.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Učitelji se skupaj s starši dobro pripravijo na otrokov prehod iz vrtca v šolo. 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4,3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  <a:tr h="162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6.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V primeru ogrožene varnosti vodstvo šole hitro ukrepa.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4,3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  <a:tr h="162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7.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Vodstvo šole delo sproti spremlja.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4,2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  <a:tr h="162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8.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Predstavitev programov srednjih šol je v tej šoli ustaljena dobra praksa.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4,2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  <a:tr h="162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9.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Delo šole je dobro načrtovano.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4,2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  <a:tr h="324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10.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V šoli veljajo jasna pravila, ki otrokom zagotavljajo varnost.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4,2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  <a:tr h="239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11.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Na vedenje otrok pri pouku ni pripomb.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4,2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12.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Učitelji poskrbijo za lepo vedenje otrok tudi v času malice in kosila.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4,2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13.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Zapleti se rešujejo sproti.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4,1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14.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Šola z nasiljem nima problemov.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4,1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15.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K varnosti otrok prispevajo tudi jasna pravila sodelovanja med učitelji in starši.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4,1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16.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Med odmori so učenci živahni, a ne nedisciplinirani.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4,1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17.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Na izletih, ekskurzijah in šolah v naravi učenci upoštevajo pravila lepega vedenja.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4,1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18.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Šola vzdržuje stike z okoliškimi vrtci in tako že vnaprej spoznava naše otroke. 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4,1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19.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</a:rPr>
                        <a:t>Aktivnosti zaposlenih in učencev so dobro koordinirane.</a:t>
                      </a:r>
                      <a:endParaRPr lang="sl-SI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4,0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SK</a:t>
                      </a:r>
                      <a:r>
                        <a:rPr lang="sl-SI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4,20</a:t>
                      </a:r>
                      <a:endParaRPr lang="sl-S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335" marR="34335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24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dirty="0" smtClean="0"/>
              <a:t>UGOTOVITVE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b="1" dirty="0">
                <a:solidFill>
                  <a:schemeClr val="accent1">
                    <a:lumMod val="50000"/>
                  </a:schemeClr>
                </a:solidFill>
              </a:rPr>
              <a:t>Iz analiziranih podatkov ugotavljamo:</a:t>
            </a:r>
            <a:endParaRPr lang="sl-SI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- da 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vzorec ni zajel vseh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staršev, </a:t>
            </a:r>
            <a:endParaRPr lang="sl-SI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- da 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so anketirani starši dobro ocenjujejo delo šole, ocene presegajo vrednost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4,</a:t>
            </a:r>
            <a:endParaRPr lang="sl-SI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- je 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relativno velik del vprašanj na katere starši niso mogli odgovoriti  (13,7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%),</a:t>
            </a:r>
            <a:endParaRPr lang="sl-SI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- da 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na največ vprašanj lahko odgovorijo starši učencev 3.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triletja,</a:t>
            </a:r>
            <a:endParaRPr lang="sl-SI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- da 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so anketirani starši največ točk namenili trditvam, ki se nanašajo na Organizacija dela v šoli – osnovni red, sodelovanje šole z vrtci in srednjimi šolami, zagotavljanje varnosti, najmanj pa področju vedenja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učencev.</a:t>
            </a:r>
            <a:endParaRPr lang="sl-SI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6150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dirty="0" smtClean="0"/>
              <a:t>NAMEN</a:t>
            </a: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sl-SI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U</a:t>
            </a:r>
            <a:r>
              <a:rPr lang="sl-SI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gotoviti </a:t>
            </a:r>
            <a:r>
              <a:rPr lang="sl-SI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zadovoljstvo staršev na področju organizacije dela in zagotavljanja varnosti učencev na štirih področjih</a:t>
            </a:r>
            <a:r>
              <a:rPr lang="sl-SI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endParaRPr lang="sl-SI" dirty="0" smtClean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lvl="0"/>
            <a:r>
              <a:rPr lang="sl-SI" sz="2000" dirty="0">
                <a:solidFill>
                  <a:srgbClr val="002060"/>
                </a:solidFill>
              </a:rPr>
              <a:t>Organizacija dela v šoli – osnovni </a:t>
            </a:r>
            <a:r>
              <a:rPr lang="sl-SI" sz="2000" dirty="0" smtClean="0">
                <a:solidFill>
                  <a:srgbClr val="002060"/>
                </a:solidFill>
              </a:rPr>
              <a:t>red</a:t>
            </a:r>
          </a:p>
          <a:p>
            <a:pPr lvl="0"/>
            <a:endParaRPr lang="sl-SI" sz="2000" dirty="0">
              <a:solidFill>
                <a:srgbClr val="002060"/>
              </a:solidFill>
            </a:endParaRPr>
          </a:p>
          <a:p>
            <a:pPr lvl="0"/>
            <a:r>
              <a:rPr lang="sl-SI" sz="2000" dirty="0">
                <a:solidFill>
                  <a:srgbClr val="002060"/>
                </a:solidFill>
              </a:rPr>
              <a:t>Zagotavljanje </a:t>
            </a:r>
            <a:r>
              <a:rPr lang="sl-SI" sz="2000" dirty="0" smtClean="0">
                <a:solidFill>
                  <a:srgbClr val="002060"/>
                </a:solidFill>
              </a:rPr>
              <a:t>varnosti</a:t>
            </a:r>
          </a:p>
          <a:p>
            <a:pPr lvl="0"/>
            <a:endParaRPr lang="sl-SI" sz="2000" dirty="0">
              <a:solidFill>
                <a:srgbClr val="002060"/>
              </a:solidFill>
            </a:endParaRPr>
          </a:p>
          <a:p>
            <a:pPr lvl="0"/>
            <a:r>
              <a:rPr lang="sl-SI" sz="2000" dirty="0">
                <a:solidFill>
                  <a:srgbClr val="002060"/>
                </a:solidFill>
              </a:rPr>
              <a:t>Vedenje </a:t>
            </a:r>
            <a:r>
              <a:rPr lang="sl-SI" sz="2000" dirty="0" smtClean="0">
                <a:solidFill>
                  <a:srgbClr val="002060"/>
                </a:solidFill>
              </a:rPr>
              <a:t>učencev</a:t>
            </a:r>
          </a:p>
          <a:p>
            <a:pPr lvl="0"/>
            <a:endParaRPr lang="sl-SI" sz="2000" dirty="0">
              <a:solidFill>
                <a:srgbClr val="002060"/>
              </a:solidFill>
            </a:endParaRPr>
          </a:p>
          <a:p>
            <a:pPr lvl="0"/>
            <a:r>
              <a:rPr lang="sl-SI" sz="2000" dirty="0">
                <a:solidFill>
                  <a:srgbClr val="002060"/>
                </a:solidFill>
              </a:rPr>
              <a:t>Sodelovanje šole z vrtci in srednjimi šolami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endParaRPr lang="sl-SI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488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400" dirty="0" smtClean="0"/>
              <a:t>vzorec</a:t>
            </a:r>
            <a:endParaRPr lang="sl-SI" sz="44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971600" y="1628800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002060"/>
                </a:solidFill>
              </a:rPr>
              <a:t>Maja 2014 je na vprašalnik odgovorilo </a:t>
            </a:r>
            <a:r>
              <a:rPr lang="sl-SI" dirty="0">
                <a:solidFill>
                  <a:srgbClr val="002060"/>
                </a:solidFill>
              </a:rPr>
              <a:t>149 </a:t>
            </a:r>
            <a:r>
              <a:rPr lang="sl-SI" dirty="0" smtClean="0">
                <a:solidFill>
                  <a:srgbClr val="002060"/>
                </a:solidFill>
              </a:rPr>
              <a:t>staršev - skupno </a:t>
            </a:r>
            <a:r>
              <a:rPr lang="sl-SI" dirty="0">
                <a:solidFill>
                  <a:srgbClr val="002060"/>
                </a:solidFill>
              </a:rPr>
              <a:t>42</a:t>
            </a:r>
            <a:r>
              <a:rPr lang="sl-SI">
                <a:solidFill>
                  <a:srgbClr val="002060"/>
                </a:solidFill>
              </a:rPr>
              <a:t>% </a:t>
            </a:r>
            <a:r>
              <a:rPr lang="sl-SI" smtClean="0">
                <a:solidFill>
                  <a:srgbClr val="002060"/>
                </a:solidFill>
              </a:rPr>
              <a:t>vseh staršev</a:t>
            </a:r>
            <a:r>
              <a:rPr lang="sl-SI" dirty="0">
                <a:solidFill>
                  <a:srgbClr val="002060"/>
                </a:solidFill>
              </a:rPr>
              <a:t>.</a:t>
            </a:r>
          </a:p>
          <a:p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192484"/>
              </p:ext>
            </p:extLst>
          </p:nvPr>
        </p:nvGraphicFramePr>
        <p:xfrm>
          <a:off x="995363" y="3449891"/>
          <a:ext cx="7033021" cy="1950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067"/>
                <a:gridCol w="2872530"/>
                <a:gridCol w="1152128"/>
                <a:gridCol w="1008112"/>
                <a:gridCol w="1656184"/>
              </a:tblGrid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 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solidFill>
                            <a:srgbClr val="002060"/>
                          </a:solidFill>
                          <a:effectLst/>
                        </a:rPr>
                        <a:t>vseh</a:t>
                      </a:r>
                      <a:endParaRPr lang="sl-SI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solidFill>
                            <a:srgbClr val="002060"/>
                          </a:solidFill>
                          <a:effectLst/>
                        </a:rPr>
                        <a:t>oddalo</a:t>
                      </a:r>
                      <a:endParaRPr lang="sl-SI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smtClean="0">
                          <a:solidFill>
                            <a:srgbClr val="002060"/>
                          </a:solidFill>
                          <a:effectLst/>
                        </a:rPr>
                        <a:t>Odstotek od </a:t>
                      </a:r>
                      <a:r>
                        <a:rPr lang="sl-SI" sz="1100" dirty="0" smtClean="0">
                          <a:solidFill>
                            <a:srgbClr val="002060"/>
                          </a:solidFill>
                          <a:effectLst/>
                        </a:rPr>
                        <a:t>vseh učencev </a:t>
                      </a:r>
                      <a:r>
                        <a:rPr lang="sl-SI" sz="1100" dirty="0" smtClean="0">
                          <a:solidFill>
                            <a:srgbClr val="002060"/>
                          </a:solidFill>
                          <a:effectLst/>
                        </a:rPr>
                        <a:t>na šoli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1.</a:t>
                      </a:r>
                      <a:endParaRPr lang="sl-SI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</a:rPr>
                        <a:t>1. triletje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</a:rPr>
                        <a:t>123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2060"/>
                          </a:solidFill>
                          <a:effectLst/>
                        </a:rPr>
                        <a:t>48</a:t>
                      </a:r>
                      <a:endParaRPr lang="sl-SI" sz="18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</a:rPr>
                        <a:t>39,02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2.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2060"/>
                          </a:solidFill>
                          <a:effectLst/>
                        </a:rPr>
                        <a:t>2. triletje</a:t>
                      </a:r>
                      <a:endParaRPr lang="sl-SI" sz="18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</a:rPr>
                        <a:t>122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</a:rPr>
                        <a:t>52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</a:rPr>
                        <a:t>42,62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3.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2060"/>
                          </a:solidFill>
                          <a:effectLst/>
                        </a:rPr>
                        <a:t>3. triletje</a:t>
                      </a:r>
                      <a:endParaRPr lang="sl-SI" sz="18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2060"/>
                          </a:solidFill>
                          <a:effectLst/>
                        </a:rPr>
                        <a:t>106</a:t>
                      </a:r>
                      <a:endParaRPr lang="sl-SI" sz="18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2060"/>
                          </a:solidFill>
                          <a:effectLst/>
                        </a:rPr>
                        <a:t>39</a:t>
                      </a:r>
                      <a:endParaRPr lang="sl-SI" sz="18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2060"/>
                          </a:solidFill>
                          <a:effectLst/>
                        </a:rPr>
                        <a:t>36,79</a:t>
                      </a:r>
                      <a:endParaRPr lang="sl-SI" sz="18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 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2060"/>
                          </a:solidFill>
                          <a:effectLst/>
                        </a:rPr>
                        <a:t>Neugotovljeno triletje</a:t>
                      </a:r>
                      <a:endParaRPr lang="sl-SI" sz="18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18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sl-SI" sz="18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l-SI" sz="18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203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4.</a:t>
                      </a:r>
                      <a:endParaRPr lang="sl-SI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2060"/>
                          </a:solidFill>
                          <a:effectLst/>
                        </a:rPr>
                        <a:t>Skupaj</a:t>
                      </a:r>
                      <a:endParaRPr lang="sl-SI" sz="18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2060"/>
                          </a:solidFill>
                          <a:effectLst/>
                        </a:rPr>
                        <a:t>351</a:t>
                      </a:r>
                      <a:endParaRPr lang="sl-SI" sz="18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2060"/>
                          </a:solidFill>
                          <a:effectLst/>
                        </a:rPr>
                        <a:t>149</a:t>
                      </a:r>
                      <a:endParaRPr lang="sl-SI" sz="18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</a:rPr>
                        <a:t>42,45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0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dirty="0" smtClean="0"/>
              <a:t>ANKETNI VPRAŠALNIK</a:t>
            </a: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800" dirty="0" smtClean="0">
                <a:solidFill>
                  <a:srgbClr val="002060"/>
                </a:solidFill>
              </a:rPr>
              <a:t> - </a:t>
            </a:r>
            <a:r>
              <a:rPr lang="sl-SI" sz="2600" dirty="0" smtClean="0">
                <a:solidFill>
                  <a:srgbClr val="002060"/>
                </a:solidFill>
              </a:rPr>
              <a:t>19 vprašanj</a:t>
            </a:r>
          </a:p>
          <a:p>
            <a:pPr marL="0" lvl="0" indent="0">
              <a:buNone/>
            </a:pPr>
            <a:r>
              <a:rPr lang="sl-SI" sz="2600" dirty="0" smtClean="0">
                <a:solidFill>
                  <a:srgbClr val="002060"/>
                </a:solidFill>
              </a:rPr>
              <a:t> - štiri področja </a:t>
            </a:r>
            <a:r>
              <a:rPr lang="sl-SI" sz="1600" dirty="0" smtClean="0">
                <a:solidFill>
                  <a:srgbClr val="002060"/>
                </a:solidFill>
              </a:rPr>
              <a:t>(organizacija </a:t>
            </a:r>
            <a:r>
              <a:rPr lang="sl-SI" sz="1600" dirty="0">
                <a:solidFill>
                  <a:srgbClr val="002060"/>
                </a:solidFill>
              </a:rPr>
              <a:t>dela v šoli – osnovni </a:t>
            </a:r>
            <a:r>
              <a:rPr lang="sl-SI" sz="1600" dirty="0" smtClean="0">
                <a:solidFill>
                  <a:srgbClr val="002060"/>
                </a:solidFill>
              </a:rPr>
              <a:t>red, zagotavljanje varnosti, vedenje učencev, sodelovanje </a:t>
            </a:r>
            <a:r>
              <a:rPr lang="sl-SI" sz="1600" dirty="0">
                <a:solidFill>
                  <a:srgbClr val="002060"/>
                </a:solidFill>
              </a:rPr>
              <a:t>šole z vrtci in srednjimi </a:t>
            </a:r>
            <a:r>
              <a:rPr lang="sl-SI" sz="1600" dirty="0" smtClean="0">
                <a:solidFill>
                  <a:srgbClr val="002060"/>
                </a:solidFill>
              </a:rPr>
              <a:t>šolami)</a:t>
            </a:r>
            <a:endParaRPr lang="sl-SI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l-SI" sz="2800" dirty="0" smtClean="0">
                <a:solidFill>
                  <a:srgbClr val="002060"/>
                </a:solidFill>
              </a:rPr>
              <a:t> - stopnja strinjanja od 1 do 5</a:t>
            </a:r>
          </a:p>
          <a:p>
            <a:endParaRPr lang="sl-SI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Anketni vprašalnik je bil povzet po gradivu Šole za ravnatelje »Zadovoljstvo staršev kot kazalnik kakovosti šole«. </a:t>
            </a:r>
            <a:r>
              <a:rPr lang="sl-SI" dirty="0" smtClean="0">
                <a:solidFill>
                  <a:srgbClr val="002060"/>
                </a:solidFill>
              </a:rPr>
              <a:t>Avtorji: </a:t>
            </a:r>
            <a:r>
              <a:rPr lang="sl-SI" dirty="0">
                <a:solidFill>
                  <a:srgbClr val="002060"/>
                </a:solidFill>
              </a:rPr>
              <a:t>Silvo Marinšek, Magda Jakin Černe, Marinka Dodič in Sabina Ileršič </a:t>
            </a:r>
            <a:r>
              <a:rPr lang="sl-SI" dirty="0" err="1">
                <a:solidFill>
                  <a:srgbClr val="002060"/>
                </a:solidFill>
              </a:rPr>
              <a:t>Kovšca</a:t>
            </a:r>
            <a:r>
              <a:rPr lang="sl-SI" dirty="0">
                <a:solidFill>
                  <a:srgbClr val="002060"/>
                </a:solidFill>
              </a:rPr>
              <a:t>.</a:t>
            </a:r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0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pPr algn="ctr"/>
            <a:r>
              <a:rPr lang="sl-SI" dirty="0"/>
              <a:t>Organizacija dela v šoli – osnovni red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7467600" cy="4873752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895172"/>
              </p:ext>
            </p:extLst>
          </p:nvPr>
        </p:nvGraphicFramePr>
        <p:xfrm>
          <a:off x="395536" y="1556792"/>
          <a:ext cx="8077140" cy="2568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5"/>
                <a:gridCol w="7573085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1. 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Delo šole je dobro načrtovano.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2. 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Vodstvo šole delo sproti spremlja.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3. 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Aktivnosti zaposlenih in učencev so dobro koordinirane.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4. 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Zapleti se rešujejo sproti.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5. 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Učitelji se držijo dogovorjenih terminov pisnega preverjanja in ocenjevanja znanja. 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6.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Z uresničevanjem načrtovanega dela in uresničevanjem dogovorov smo starši sproti obveščeni.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897082"/>
              </p:ext>
            </p:extLst>
          </p:nvPr>
        </p:nvGraphicFramePr>
        <p:xfrm>
          <a:off x="467544" y="4725144"/>
          <a:ext cx="7920879" cy="876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408"/>
                <a:gridCol w="1008112"/>
                <a:gridCol w="792088"/>
                <a:gridCol w="792088"/>
                <a:gridCol w="1008112"/>
                <a:gridCol w="648071"/>
              </a:tblGrid>
              <a:tr h="479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rgbClr val="002060"/>
                          </a:solidFill>
                          <a:effectLst/>
                        </a:rPr>
                        <a:t>1. </a:t>
                      </a:r>
                      <a:r>
                        <a:rPr lang="sl-SI" sz="1100" dirty="0" smtClean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rgbClr val="002060"/>
                          </a:solidFill>
                          <a:effectLst/>
                        </a:rPr>
                        <a:t>2. </a:t>
                      </a:r>
                      <a:r>
                        <a:rPr lang="sl-SI" sz="1100" dirty="0" smtClean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rgbClr val="002060"/>
                          </a:solidFill>
                          <a:effectLst/>
                        </a:rPr>
                        <a:t>3. </a:t>
                      </a:r>
                      <a:r>
                        <a:rPr lang="sl-SI" sz="1100" dirty="0" smtClean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sl-SI" sz="1000" dirty="0" err="1" smtClean="0">
                          <a:solidFill>
                            <a:srgbClr val="002060"/>
                          </a:solidFill>
                          <a:effectLst/>
                        </a:rPr>
                        <a:t>NEUGOTOV</a:t>
                      </a: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>
                          <a:solidFill>
                            <a:srgbClr val="002060"/>
                          </a:solidFill>
                          <a:effectLst/>
                        </a:rPr>
                        <a:t>SK</a:t>
                      </a:r>
                      <a:r>
                        <a:rPr lang="sl-SI" sz="11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</a:rPr>
                        <a:t>Organizacija dela v šoli – </a:t>
                      </a:r>
                      <a:r>
                        <a:rPr lang="sl-SI" sz="1200" dirty="0">
                          <a:solidFill>
                            <a:srgbClr val="002060"/>
                          </a:solidFill>
                          <a:effectLst/>
                        </a:rPr>
                        <a:t>osnovni red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</a:rPr>
                        <a:t>4,44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</a:rPr>
                        <a:t>4,48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</a:rPr>
                        <a:t>4,18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</a:rPr>
                        <a:t>4,22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2060"/>
                          </a:solidFill>
                          <a:effectLst/>
                        </a:rPr>
                        <a:t>4,33</a:t>
                      </a:r>
                      <a:endParaRPr lang="sl-SI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33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3200" b="1" dirty="0"/>
              <a:t>z</a:t>
            </a:r>
            <a:r>
              <a:rPr lang="sl-SI" sz="3200" b="1" dirty="0" smtClean="0"/>
              <a:t>agotavljanje </a:t>
            </a:r>
            <a:r>
              <a:rPr lang="sl-SI" sz="3200" b="1" dirty="0"/>
              <a:t>varnosti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46543908"/>
              </p:ext>
            </p:extLst>
          </p:nvPr>
        </p:nvGraphicFramePr>
        <p:xfrm>
          <a:off x="539553" y="1556792"/>
          <a:ext cx="7992888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3"/>
                <a:gridCol w="7416825"/>
              </a:tblGrid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1. 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V šoli veljajo jasna pravila, ki otrokom zagotavljajo varnost.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2. 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Zanimanje za varnost naših otrok je pri učiteljih dobro sprejeto.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3. 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K varnosti otrok prispevajo tudi jasna pravila sodelovanja med učitelji in starši.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4. 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effectLst/>
                        </a:rPr>
                        <a:t>Šola z nasiljem nima problemov.</a:t>
                      </a:r>
                      <a:endParaRPr lang="sl-SI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5. 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effectLst/>
                        </a:rPr>
                        <a:t>V primeru ogrožene varnosti vodstvo šole hitro ukrepa.</a:t>
                      </a:r>
                      <a:endParaRPr lang="sl-SI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487991"/>
              </p:ext>
            </p:extLst>
          </p:nvPr>
        </p:nvGraphicFramePr>
        <p:xfrm>
          <a:off x="611560" y="4509120"/>
          <a:ext cx="7920880" cy="517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3416"/>
                <a:gridCol w="767393"/>
                <a:gridCol w="667767"/>
                <a:gridCol w="668439"/>
                <a:gridCol w="1827761"/>
                <a:gridCol w="936104"/>
              </a:tblGrid>
              <a:tr h="202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rgbClr val="002060"/>
                          </a:solidFill>
                          <a:effectLst/>
                        </a:rPr>
                        <a:t>1. </a:t>
                      </a:r>
                      <a:r>
                        <a:rPr lang="sl-SI" sz="1100" dirty="0" smtClean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rgbClr val="002060"/>
                          </a:solidFill>
                          <a:effectLst/>
                        </a:rPr>
                        <a:t>2. </a:t>
                      </a:r>
                      <a:r>
                        <a:rPr lang="sl-SI" sz="1100" dirty="0" smtClean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rgbClr val="002060"/>
                          </a:solidFill>
                          <a:effectLst/>
                        </a:rPr>
                        <a:t>3. </a:t>
                      </a:r>
                      <a:r>
                        <a:rPr lang="sl-SI" sz="1100" dirty="0" smtClean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sl-SI" sz="1000" dirty="0" err="1" smtClean="0">
                          <a:solidFill>
                            <a:srgbClr val="002060"/>
                          </a:solidFill>
                          <a:effectLst/>
                        </a:rPr>
                        <a:t>NEUGOTOV</a:t>
                      </a: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>
                          <a:solidFill>
                            <a:srgbClr val="002060"/>
                          </a:solidFill>
                          <a:effectLst/>
                        </a:rPr>
                        <a:t>SK</a:t>
                      </a:r>
                      <a:r>
                        <a:rPr lang="sl-SI" sz="11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Zagotavljanje varnosti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4,32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4,39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4,12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4,19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4,26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95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800" b="1" dirty="0" smtClean="0"/>
              <a:t>V</a:t>
            </a:r>
            <a:r>
              <a:rPr lang="sl-SI" sz="3600" b="1" dirty="0" smtClean="0"/>
              <a:t>edenje učencev </a:t>
            </a: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8964747"/>
              </p:ext>
            </p:extLst>
          </p:nvPr>
        </p:nvGraphicFramePr>
        <p:xfrm>
          <a:off x="611560" y="1484784"/>
          <a:ext cx="7776864" cy="1577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874"/>
                <a:gridCol w="7378990"/>
              </a:tblGrid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1. 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Na vedenje otrok pri pouku ni pripomb.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2. 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Med odmori so učenci živahni, a ne nedisciplinirani.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3. 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Učitelji poskrbijo za lepo vedenje otrok tudi v času malice in kosila.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4. 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Na izletih, ekskurzijah in šolah v naravi učenci upoštevajo pravila lepega vedenja.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772035"/>
              </p:ext>
            </p:extLst>
          </p:nvPr>
        </p:nvGraphicFramePr>
        <p:xfrm>
          <a:off x="539553" y="3739070"/>
          <a:ext cx="7848871" cy="508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2931"/>
                <a:gridCol w="723325"/>
                <a:gridCol w="629420"/>
                <a:gridCol w="630054"/>
                <a:gridCol w="1453021"/>
                <a:gridCol w="108012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sl-SI" sz="11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0" dirty="0">
                          <a:solidFill>
                            <a:srgbClr val="002060"/>
                          </a:solidFill>
                          <a:effectLst/>
                        </a:rPr>
                        <a:t>1. </a:t>
                      </a:r>
                      <a:r>
                        <a:rPr lang="sl-SI" sz="1100" b="0" dirty="0" smtClean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endParaRPr lang="sl-SI" sz="11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0" dirty="0">
                          <a:solidFill>
                            <a:srgbClr val="002060"/>
                          </a:solidFill>
                          <a:effectLst/>
                        </a:rPr>
                        <a:t>2. </a:t>
                      </a:r>
                      <a:r>
                        <a:rPr lang="sl-SI" sz="1100" b="0" dirty="0" smtClean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endParaRPr lang="sl-SI" sz="11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0" dirty="0">
                          <a:solidFill>
                            <a:srgbClr val="002060"/>
                          </a:solidFill>
                          <a:effectLst/>
                        </a:rPr>
                        <a:t>3. </a:t>
                      </a:r>
                      <a:r>
                        <a:rPr lang="sl-SI" sz="1100" b="0" dirty="0" smtClean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endParaRPr lang="sl-SI" sz="11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sl-SI" sz="1000" b="0" dirty="0" err="1" smtClean="0">
                          <a:solidFill>
                            <a:srgbClr val="002060"/>
                          </a:solidFill>
                          <a:effectLst/>
                        </a:rPr>
                        <a:t>NEUGOTOV</a:t>
                      </a:r>
                      <a:r>
                        <a:rPr lang="sl-SI" sz="1000" b="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sl-SI" sz="11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0" dirty="0" err="1">
                          <a:solidFill>
                            <a:srgbClr val="002060"/>
                          </a:solidFill>
                          <a:effectLst/>
                        </a:rPr>
                        <a:t>SK</a:t>
                      </a:r>
                      <a:r>
                        <a:rPr lang="sl-SI" sz="1100" b="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sl-SI" sz="11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Vedenje učencev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4,21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4,10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3,91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4,15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4,09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96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07524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sz="3600" dirty="0" smtClean="0"/>
              <a:t>Sodelovanje </a:t>
            </a:r>
            <a:r>
              <a:rPr lang="sl-SI" sz="3600" dirty="0"/>
              <a:t>šole z vrtci in </a:t>
            </a:r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600" dirty="0" smtClean="0"/>
              <a:t>srednjimi </a:t>
            </a:r>
            <a:r>
              <a:rPr lang="sl-SI" sz="3600" dirty="0"/>
              <a:t>šolami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93729163"/>
              </p:ext>
            </p:extLst>
          </p:nvPr>
        </p:nvGraphicFramePr>
        <p:xfrm>
          <a:off x="827584" y="1772816"/>
          <a:ext cx="7632848" cy="220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594"/>
                <a:gridCol w="7245254"/>
              </a:tblGrid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1.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Šola vzdržuje stike z okoliškimi vrtci in tako že vnaprej spoznava naše otroke. 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2. 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Učitelji se skupaj s starši dobro pripravijo na otrokov prehod iz vrtca v šolo. 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3. 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Predstavitev programov srednjih šol je v tej šoli ustaljena dobra praksa.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7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4.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Poklicno usmerjanje naših otrok nam je v veliko pomoč.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376334"/>
              </p:ext>
            </p:extLst>
          </p:nvPr>
        </p:nvGraphicFramePr>
        <p:xfrm>
          <a:off x="755578" y="4581128"/>
          <a:ext cx="7632845" cy="823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398"/>
                <a:gridCol w="792088"/>
                <a:gridCol w="720080"/>
                <a:gridCol w="792088"/>
                <a:gridCol w="1080120"/>
                <a:gridCol w="648071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rgbClr val="002060"/>
                          </a:solidFill>
                          <a:effectLst/>
                        </a:rPr>
                        <a:t>1. </a:t>
                      </a:r>
                      <a:r>
                        <a:rPr lang="sl-SI" sz="1100" dirty="0" smtClean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rgbClr val="002060"/>
                          </a:solidFill>
                          <a:effectLst/>
                        </a:rPr>
                        <a:t>2. </a:t>
                      </a:r>
                      <a:r>
                        <a:rPr lang="sl-SI" sz="1100" dirty="0" smtClean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rgbClr val="002060"/>
                          </a:solidFill>
                          <a:effectLst/>
                        </a:rPr>
                        <a:t>3. </a:t>
                      </a:r>
                      <a:r>
                        <a:rPr lang="sl-SI" sz="1100" dirty="0" smtClean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sl-SI" sz="1000" dirty="0" err="1" smtClean="0">
                          <a:solidFill>
                            <a:srgbClr val="002060"/>
                          </a:solidFill>
                          <a:effectLst/>
                        </a:rPr>
                        <a:t>NEUGOTOV</a:t>
                      </a:r>
                      <a:r>
                        <a:rPr lang="sl-SI" sz="10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>
                          <a:solidFill>
                            <a:srgbClr val="002060"/>
                          </a:solidFill>
                          <a:effectLst/>
                        </a:rPr>
                        <a:t>SK</a:t>
                      </a:r>
                      <a:r>
                        <a:rPr lang="sl-SI" sz="11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sl-SI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Sodelovanje šole z vrtci in srednjimi šolami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4,41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4,57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3,89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4,23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4,27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0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632848" cy="1143000"/>
          </a:xfrm>
        </p:spPr>
        <p:txBody>
          <a:bodyPr>
            <a:normAutofit/>
          </a:bodyPr>
          <a:lstStyle/>
          <a:p>
            <a:pPr algn="ctr"/>
            <a:r>
              <a:rPr lang="sl-SI" sz="3600" dirty="0" smtClean="0"/>
              <a:t>skupaj</a:t>
            </a: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85448029"/>
              </p:ext>
            </p:extLst>
          </p:nvPr>
        </p:nvGraphicFramePr>
        <p:xfrm>
          <a:off x="683568" y="1844824"/>
          <a:ext cx="7776864" cy="224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472"/>
                <a:gridCol w="720080"/>
                <a:gridCol w="648072"/>
                <a:gridCol w="648072"/>
                <a:gridCol w="864096"/>
                <a:gridCol w="648072"/>
              </a:tblGrid>
              <a:tr h="144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sl-SI" sz="11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0" dirty="0">
                          <a:solidFill>
                            <a:srgbClr val="002060"/>
                          </a:solidFill>
                          <a:effectLst/>
                        </a:rPr>
                        <a:t>1. </a:t>
                      </a:r>
                      <a:r>
                        <a:rPr lang="sl-SI" sz="1100" b="0" dirty="0" smtClean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endParaRPr lang="sl-SI" sz="11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0" dirty="0">
                          <a:solidFill>
                            <a:srgbClr val="002060"/>
                          </a:solidFill>
                          <a:effectLst/>
                        </a:rPr>
                        <a:t>2. </a:t>
                      </a:r>
                      <a:r>
                        <a:rPr lang="sl-SI" sz="1100" b="0" dirty="0" smtClean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endParaRPr lang="sl-SI" sz="11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0" dirty="0">
                          <a:solidFill>
                            <a:srgbClr val="002060"/>
                          </a:solidFill>
                          <a:effectLst/>
                        </a:rPr>
                        <a:t>3. </a:t>
                      </a:r>
                      <a:r>
                        <a:rPr lang="sl-SI" sz="1100" b="0" dirty="0" smtClean="0">
                          <a:solidFill>
                            <a:srgbClr val="002060"/>
                          </a:solidFill>
                          <a:effectLst/>
                        </a:rPr>
                        <a:t>T</a:t>
                      </a:r>
                      <a:endParaRPr lang="sl-SI" sz="11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b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sl-SI" sz="1000" b="0" dirty="0" err="1" smtClean="0">
                          <a:solidFill>
                            <a:srgbClr val="002060"/>
                          </a:solidFill>
                          <a:effectLst/>
                        </a:rPr>
                        <a:t>NEUGOTOV</a:t>
                      </a:r>
                      <a:r>
                        <a:rPr lang="sl-SI" sz="1000" b="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sl-SI" sz="11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b="0" dirty="0" err="1">
                          <a:solidFill>
                            <a:srgbClr val="002060"/>
                          </a:solidFill>
                          <a:effectLst/>
                        </a:rPr>
                        <a:t>SK</a:t>
                      </a:r>
                      <a:r>
                        <a:rPr lang="sl-SI" sz="1100" b="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sl-SI" sz="11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Organizacija dela v šoli – osnovni red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4,44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4,48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4,18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4,22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4,33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Zagotavljanje varnosti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4,32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4,39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4,12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4,19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4,26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Vedenje učencev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4,21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4,10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3,91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rgbClr val="002060"/>
                          </a:solidFill>
                          <a:effectLst/>
                        </a:rPr>
                        <a:t>4,15</a:t>
                      </a:r>
                      <a:endParaRPr lang="sl-SI" sz="1800" b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4,09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Sodelovanje šole z vrtci in srednjimi šolami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4,41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4,57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3,89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4,23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4,27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 SKUPAJ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4,35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4,39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4,03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4,20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rgbClr val="002060"/>
                          </a:solidFill>
                          <a:effectLst/>
                        </a:rPr>
                        <a:t>4,24</a:t>
                      </a:r>
                      <a:endParaRPr lang="sl-SI" sz="18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68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192</TotalTime>
  <Words>1838</Words>
  <Application>Microsoft Office PowerPoint</Application>
  <PresentationFormat>Diaprojekcija na zaslonu (4:3)</PresentationFormat>
  <Paragraphs>518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19" baseType="lpstr">
      <vt:lpstr>Altana</vt:lpstr>
      <vt:lpstr>ZADOVOLJSTVO STARŠEV KOT KAZALNIK KAKOVOSTI </vt:lpstr>
      <vt:lpstr>NAMEN</vt:lpstr>
      <vt:lpstr>vzorec</vt:lpstr>
      <vt:lpstr>ANKETNI VPRAŠALNIK</vt:lpstr>
      <vt:lpstr>Organizacija dela v šoli – osnovni red</vt:lpstr>
      <vt:lpstr>zagotavljanje varnosti </vt:lpstr>
      <vt:lpstr>Vedenje učencev </vt:lpstr>
      <vt:lpstr>  Sodelovanje šole z vrtci in  srednjimi šolami </vt:lpstr>
      <vt:lpstr>skupaj</vt:lpstr>
      <vt:lpstr>1. triletje</vt:lpstr>
      <vt:lpstr>2. triletje</vt:lpstr>
      <vt:lpstr>3. triletje</vt:lpstr>
      <vt:lpstr>NEUGOTOVLJENI</vt:lpstr>
      <vt:lpstr>1. TRILETJE - ODGOVORI</vt:lpstr>
      <vt:lpstr>2. TRILETJE - ODGOVORI</vt:lpstr>
      <vt:lpstr>3. TRILETJE - ODGOVORI</vt:lpstr>
      <vt:lpstr>NEUGOTOVLJENI - ODGOVORI</vt:lpstr>
      <vt:lpstr>UGOTOVITVE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STARŠEV KOT KAZALNIK KAKOVOSTI</dc:title>
  <dc:creator>Ravnatelj</dc:creator>
  <cp:lastModifiedBy>Ravnatelj</cp:lastModifiedBy>
  <cp:revision>18</cp:revision>
  <dcterms:created xsi:type="dcterms:W3CDTF">2015-03-05T08:48:30Z</dcterms:created>
  <dcterms:modified xsi:type="dcterms:W3CDTF">2015-04-23T09:35:10Z</dcterms:modified>
</cp:coreProperties>
</file>