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81" r:id="rId10"/>
    <p:sldId id="266" r:id="rId11"/>
    <p:sldId id="267" r:id="rId12"/>
    <p:sldId id="268" r:id="rId13"/>
    <p:sldId id="269" r:id="rId14"/>
    <p:sldId id="283" r:id="rId15"/>
    <p:sldId id="277" r:id="rId16"/>
    <p:sldId id="278" r:id="rId17"/>
    <p:sldId id="279" r:id="rId18"/>
    <p:sldId id="280" r:id="rId19"/>
    <p:sldId id="276" r:id="rId20"/>
  </p:sldIdLst>
  <p:sldSz cx="9144000" cy="6858000" type="screen4x3"/>
  <p:notesSz cx="7104063" cy="102346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24CDE2-AE78-4841-AD71-657DB030D4E8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povezoval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povezoval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CDE2-AE78-4841-AD71-657DB030D4E8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CDE2-AE78-4841-AD71-657DB030D4E8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24CDE2-AE78-4841-AD71-657DB030D4E8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24CDE2-AE78-4841-AD71-657DB030D4E8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povezoval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povezoval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povezoval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CDE2-AE78-4841-AD71-657DB030D4E8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CDE2-AE78-4841-AD71-657DB030D4E8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24CDE2-AE78-4841-AD71-657DB030D4E8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CDE2-AE78-4841-AD71-657DB030D4E8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24CDE2-AE78-4841-AD71-657DB030D4E8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povezoval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povezoval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24CDE2-AE78-4841-AD71-657DB030D4E8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24CDE2-AE78-4841-AD71-657DB030D4E8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b="1" dirty="0">
                <a:solidFill>
                  <a:srgbClr val="002060"/>
                </a:solidFill>
              </a:rPr>
              <a:t>ZADOVOLJSTVO STARŠEV KOT KAZALNIK KAKOVOSTI</a:t>
            </a:r>
            <a:r>
              <a:rPr lang="sl-SI" dirty="0">
                <a:solidFill>
                  <a:srgbClr val="002060"/>
                </a:solidFill>
              </a:rPr>
              <a:t/>
            </a:r>
            <a:br>
              <a:rPr lang="sl-SI" dirty="0">
                <a:solidFill>
                  <a:srgbClr val="002060"/>
                </a:solidFill>
              </a:rPr>
            </a:br>
            <a:endParaRPr lang="sl-SI" dirty="0">
              <a:solidFill>
                <a:srgbClr val="00206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02060"/>
                </a:solidFill>
              </a:rPr>
              <a:t>ANKETA 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MAJ 2016</a:t>
            </a:r>
            <a:endParaRPr lang="sl-SI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70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600" dirty="0" smtClean="0">
                <a:solidFill>
                  <a:srgbClr val="002060"/>
                </a:solidFill>
              </a:rPr>
              <a:t>1. triletje</a:t>
            </a:r>
            <a:endParaRPr lang="sl-SI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55594340"/>
              </p:ext>
            </p:extLst>
          </p:nvPr>
        </p:nvGraphicFramePr>
        <p:xfrm>
          <a:off x="611560" y="2348880"/>
          <a:ext cx="7859216" cy="2078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7008"/>
                <a:gridCol w="1008112"/>
                <a:gridCol w="864096"/>
              </a:tblGrid>
              <a:tr h="163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 </a:t>
                      </a: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SK</a:t>
                      </a: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. Š.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350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Izmenjava informacij – šolsko delo učenca</a:t>
                      </a: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4,40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4,28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836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Poučevanje</a:t>
                      </a: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4,35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4,11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12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Dosežki učencev</a:t>
                      </a: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97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Interesne dejavnosti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4,30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4,06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97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Učenci s posebnimi potrebami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4,45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4,15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SKUPAJ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4,33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16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600" dirty="0" smtClean="0">
                <a:solidFill>
                  <a:srgbClr val="002060"/>
                </a:solidFill>
              </a:rPr>
              <a:t>2. triletje</a:t>
            </a:r>
            <a:endParaRPr lang="sl-SI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28956379"/>
              </p:ext>
            </p:extLst>
          </p:nvPr>
        </p:nvGraphicFramePr>
        <p:xfrm>
          <a:off x="683568" y="2132856"/>
          <a:ext cx="7776863" cy="2078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2647"/>
                <a:gridCol w="936104"/>
                <a:gridCol w="1008112"/>
              </a:tblGrid>
              <a:tr h="147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2. </a:t>
                      </a: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SK</a:t>
                      </a: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Izmenjava informacij – šolsko delo učenca</a:t>
                      </a: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4,16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4,28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Poučevanje</a:t>
                      </a: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4,05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4,11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Dosežki učencev</a:t>
                      </a: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3,92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Interesne dejavnosti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4,10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4,06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Učenci s posebnimi potrebami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3,95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4,15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 SKUPAJ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4,04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00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600" dirty="0" smtClean="0">
                <a:solidFill>
                  <a:srgbClr val="002060"/>
                </a:solidFill>
              </a:rPr>
              <a:t>3. triletje</a:t>
            </a:r>
            <a:endParaRPr lang="sl-SI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75788043"/>
              </p:ext>
            </p:extLst>
          </p:nvPr>
        </p:nvGraphicFramePr>
        <p:xfrm>
          <a:off x="611560" y="2132856"/>
          <a:ext cx="7859216" cy="2078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0"/>
                <a:gridCol w="1152128"/>
                <a:gridCol w="946448"/>
              </a:tblGrid>
              <a:tr h="194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3. T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SK</a:t>
                      </a: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Izmenjava informacij – šolsko delo učenca</a:t>
                      </a: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4,32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4,28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Poučevanje</a:t>
                      </a: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4,11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Dosežki učencev</a:t>
                      </a: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4,05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Interesne dejavnosti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4,20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4,06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Učenci s posebnimi potrebami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4,15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SKUPAJ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4,14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4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>
                <a:solidFill>
                  <a:srgbClr val="002060"/>
                </a:solidFill>
              </a:rPr>
              <a:t>NEUGOTOVLJENI</a:t>
            </a:r>
            <a:endParaRPr lang="sl-SI" dirty="0">
              <a:solidFill>
                <a:srgbClr val="002060"/>
              </a:solidFill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65128170"/>
              </p:ext>
            </p:extLst>
          </p:nvPr>
        </p:nvGraphicFramePr>
        <p:xfrm>
          <a:off x="539552" y="2132856"/>
          <a:ext cx="7715201" cy="2078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82952"/>
                <a:gridCol w="1584176"/>
                <a:gridCol w="648073"/>
              </a:tblGrid>
              <a:tr h="147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NEUGOT</a:t>
                      </a: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SK</a:t>
                      </a: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Izmenjava informacij – šolsko delo učenca</a:t>
                      </a: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4,24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4,28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Poučevanje</a:t>
                      </a: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3.93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4,11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Dosežki učencev</a:t>
                      </a: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4,00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Interesne dejavnosti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3,63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4,06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Učenci s posebnimi potrebami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4,18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4,15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SKUPAJ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4,01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29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sl-SI" sz="3600" dirty="0" smtClean="0">
                <a:solidFill>
                  <a:srgbClr val="002060"/>
                </a:solidFill>
              </a:rPr>
              <a:t>SKUPAJ</a:t>
            </a:r>
            <a:endParaRPr lang="sl-SI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41158335"/>
              </p:ext>
            </p:extLst>
          </p:nvPr>
        </p:nvGraphicFramePr>
        <p:xfrm>
          <a:off x="611560" y="2348880"/>
          <a:ext cx="7859215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4376"/>
                <a:gridCol w="1008112"/>
                <a:gridCol w="648072"/>
                <a:gridCol w="792088"/>
                <a:gridCol w="1080120"/>
                <a:gridCol w="946447"/>
              </a:tblGrid>
              <a:tr h="163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 </a:t>
                      </a: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sl-SI" sz="1800" b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T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3. T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NEUGOT</a:t>
                      </a: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SK</a:t>
                      </a: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. Š.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350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Izmenjava informacij – šolsko delo učenca</a:t>
                      </a: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4,40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4,16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4,32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4,24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4,28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836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Poučevanje</a:t>
                      </a: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4,35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4,05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3,93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4,11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12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Dosežki učencev</a:t>
                      </a: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3,92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4,05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4,00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97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Interesne dejavnosti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4,30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4,10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4,20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3,63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4,06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97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Učenci s posebnimi potrebami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4,45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3,95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4,14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4,18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4,15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SKUPAJ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4,33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4,04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4,14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4,01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72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sl-SI" dirty="0" smtClean="0">
                <a:solidFill>
                  <a:srgbClr val="002060"/>
                </a:solidFill>
              </a:rPr>
              <a:t>Odgovori 1. triletje</a:t>
            </a:r>
            <a:endParaRPr lang="sl-SI" dirty="0">
              <a:solidFill>
                <a:srgbClr val="002060"/>
              </a:solidFill>
            </a:endParaRPr>
          </a:p>
        </p:txBody>
      </p:sp>
      <p:graphicFrame>
        <p:nvGraphicFramePr>
          <p:cNvPr id="5" name="Ograda vsebine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01737006"/>
              </p:ext>
            </p:extLst>
          </p:nvPr>
        </p:nvGraphicFramePr>
        <p:xfrm>
          <a:off x="899593" y="1030362"/>
          <a:ext cx="7509841" cy="53699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078"/>
                <a:gridCol w="127889"/>
                <a:gridCol w="6057437"/>
                <a:gridCol w="1032437"/>
              </a:tblGrid>
              <a:tr h="215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Imam dovolj priložnosti, da učiteljem izrazim svoja pričakovanja glede uspeha in napredka otroka.</a:t>
                      </a:r>
                      <a:endParaRPr lang="sl-SI" sz="11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4,6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5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Do mojih pričakovanj se učitelji jasno opredelijo.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4,5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5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Praviloma skupaj ocenimo otrokove zmožnosti za uresničitev pričakovanj.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4,4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5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Z dosežki svojega otroka sem sproti seznanjen/a.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4,5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5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5.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Učitelji znanje učencev objektivno ocenjujejo.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4,5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5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6.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V šoli poučujejo dobro usposobljeni učitelji.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4,6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5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7.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Redki so učitelji, ki ne poučujejo dobro.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4,2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5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8.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Naši otroci se v šoli veliko naučijo.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4,5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3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9.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Učitelji uspešno uvajajo sodobne metode in tehnike poučevanja.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5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10.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Dosežki učencev so odmevni – tudi na </a:t>
                      </a:r>
                      <a:r>
                        <a:rPr lang="sl-SI" sz="11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državnih tekmovanjih.</a:t>
                      </a:r>
                      <a:endParaRPr lang="sl-SI" sz="1400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4,2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21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11.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Na nacionalnem preverjanju znanja dosegajo učenci šole dobre rezultate.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12.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Doseženi rezultati so konkurenčni rezultatom sosednjih šol.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13.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Starši smo z doseženimi rezultati dobro seznanjeni.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14.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Rezultati nacionalnega  preverjanja znanja kažejo na dobro delo učiteljev.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4,3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15.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Izbira interesnih dejavnosti je raznolika.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16.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Interesne dejavnosti so dobro organizirane.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4,3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17.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Vsak učenec se lahko v interesne dejavnosti vključi v skladu s svojimi interesi.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4,3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18.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Interesne dejavnosti dopolnjujejo in nadgrajujejo pouk.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4,5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19.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Šola vodi ustrezno </a:t>
                      </a:r>
                      <a:r>
                        <a:rPr lang="sl-SI" sz="10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politiko vključevanja </a:t>
                      </a: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otrok s </a:t>
                      </a:r>
                      <a:r>
                        <a:rPr lang="sl-SI" sz="10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posebnimi potrebami</a:t>
                      </a: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4,4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Za delo z otroki s posebnimi potrebami so učitelji usposobljeni.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4,3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21.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Učitelji se pri reševanju problemov z otroki s posebnimi </a:t>
                      </a:r>
                      <a:r>
                        <a:rPr lang="sl-SI" sz="10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potrebami  povezujejo </a:t>
                      </a: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z zunanjimi strokovnjaki.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4.7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7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22.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Zaradi otrok s posebnimi potrebami niso prikrajšani drugi učenci.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4,4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37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sl-SI" dirty="0" smtClean="0">
                <a:solidFill>
                  <a:srgbClr val="002060"/>
                </a:solidFill>
              </a:rPr>
              <a:t>Odgovori 2. triletje</a:t>
            </a:r>
            <a:endParaRPr lang="sl-SI" dirty="0">
              <a:solidFill>
                <a:srgbClr val="002060"/>
              </a:solidFill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90897023"/>
              </p:ext>
            </p:extLst>
          </p:nvPr>
        </p:nvGraphicFramePr>
        <p:xfrm>
          <a:off x="755576" y="1124745"/>
          <a:ext cx="7498466" cy="5249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304"/>
                <a:gridCol w="114300"/>
                <a:gridCol w="6437528"/>
                <a:gridCol w="529334"/>
              </a:tblGrid>
              <a:tr h="23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Imam dovolj priložnosti, da učiteljem izrazim svoja pričakovanja glede uspeha in napredka otroka.</a:t>
                      </a:r>
                      <a:endParaRPr lang="sl-SI" sz="11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4,3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Do mojih pričakovanj se učitelji jasno opredelijo.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4,2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Praviloma skupaj ocenimo otrokove zmožnosti za uresničitev pričakovanj.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3,9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Z dosežki svojega otroka sem sproti seznanjen/a.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4,4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5.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Učitelji znanje učencev objektivno ocenjujejo.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6.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V šoli poučujejo dobro usposobljeni učitelji.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7.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Redki so učitelji, ki ne poučujejo dobro.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8.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Naši otroci se v šoli veliko naučijo.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1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9.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Učitelji uspešno uvajajo sodobne metode in tehnike poučevanja.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3,9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4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10.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Dosežki učencev so odmevni – tudi na </a:t>
                      </a:r>
                      <a:r>
                        <a:rPr lang="sl-SI" sz="11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državnih tekmovanjih.</a:t>
                      </a:r>
                      <a:endParaRPr lang="sl-SI" sz="1400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1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11.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Na nacionalnem preverjanju znanja dosegajo učenci šole dobre rezultate.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3,9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3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12.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Doseženi rezultati so konkurenčni rezultatom sosednjih šol.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3,8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3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13.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Starši smo z doseženimi rezultati dobro seznanjeni.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3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14.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Rezultati nacionalnega  preverjanja znanja kažejo na dobro delo učiteljev.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3,9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3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15.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Izbira interesnih dejavnosti je raznolika.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3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16.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Interesne dejavnosti so dobro organizirane.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3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17.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Vsak učenec se lahko v interesne dejavnosti vključi v skladu s svojimi interesi.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4,2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3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18.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Interesne dejavnosti dopolnjujejo in nadgrajujejo pouk.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1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19.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Šola vodi ustrezno </a:t>
                      </a:r>
                      <a:r>
                        <a:rPr lang="sl-SI" sz="10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politiko vključevanja </a:t>
                      </a: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otrok s </a:t>
                      </a:r>
                      <a:r>
                        <a:rPr lang="sl-SI" sz="10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posebnimi potrebami</a:t>
                      </a: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3,9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1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Za delo z otroki s posebnimi potrebami so učitelji usposobljeni.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3,9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1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21.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Učitelji se pri reševanju problemov z otroki s posebnimi </a:t>
                      </a:r>
                      <a:r>
                        <a:rPr lang="sl-SI" sz="10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potrebami  povezujejo </a:t>
                      </a: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z zunanjimi strokovnjaki.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3,9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1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22.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Zaradi otrok s posebnimi potrebami niso prikrajšani drugi učenci.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44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l-SI" dirty="0" smtClean="0">
                <a:solidFill>
                  <a:srgbClr val="002060"/>
                </a:solidFill>
              </a:rPr>
              <a:t>Odgovori 3. triletje</a:t>
            </a:r>
            <a:endParaRPr lang="sl-SI" dirty="0">
              <a:solidFill>
                <a:srgbClr val="002060"/>
              </a:solidFill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04637043"/>
              </p:ext>
            </p:extLst>
          </p:nvPr>
        </p:nvGraphicFramePr>
        <p:xfrm>
          <a:off x="899593" y="908720"/>
          <a:ext cx="7056783" cy="5544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853"/>
                <a:gridCol w="110121"/>
                <a:gridCol w="6115043"/>
                <a:gridCol w="511766"/>
              </a:tblGrid>
              <a:tr h="278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Imam dovolj priložnosti, da učiteljem izrazim svoja pričakovanja glede uspeha in napredka otroka.</a:t>
                      </a:r>
                      <a:endParaRPr lang="sl-SI" sz="11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4,4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8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Do mojih pričakovanj se učitelji jasno opredelijo.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4,3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12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Praviloma skupaj ocenimo otrokove zmožnosti za uresničitev pričakovanj.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4,3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78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Z dosežki svojega otroka sem sproti seznanjen/a.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4,5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12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Učitelji znanje učencev objektivno ocenjujejo.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3,9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12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V šoli poučujejo dobro usposobljeni učitelji.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4,2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78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Redki so učitelji, ki ne poučujejo dobro.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4,2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78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Naši otroci se v šoli veliko naučijo.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4,2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12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9.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Učitelji uspešno uvajajo sodobne metode in tehnike poučevanja.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3,9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78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10.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Dosežki učencev so odmevni – tudi na </a:t>
                      </a:r>
                      <a:r>
                        <a:rPr lang="sl-SI" sz="11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državnih tekmovanjih.</a:t>
                      </a:r>
                      <a:endParaRPr lang="sl-SI" sz="1400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4,2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78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11.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Na nacionalnem preverjanju znanja dosegajo učenci šole dobre rezultate.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3,9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78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12.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Doseženi rezultati so konkurenčni rezultatom sosednjih šol.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66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13.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Starši smo z doseženimi rezultati dobro seznanjeni.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14.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Rezultati nacionalnega  preverjanja znanja kažejo na dobro delo učiteljev.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15.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Izbira interesnih dejavnosti je raznolika.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12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16.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Interesne dejavnosti so dobro organizirane.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4,3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12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17.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Vsak učenec se lahko v interesne dejavnosti vključi v skladu s svojimi interesi.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4,2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12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18.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Interesne dejavnosti dopolnjujejo in nadgrajujejo pouk.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4,2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46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19.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Šola vodi ustrezno </a:t>
                      </a:r>
                      <a:r>
                        <a:rPr lang="sl-SI" sz="10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politiko vključevanja </a:t>
                      </a: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otrok s </a:t>
                      </a:r>
                      <a:r>
                        <a:rPr lang="sl-SI" sz="10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posebnimi potrebami</a:t>
                      </a: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46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Za delo z otroki s posebnimi potrebami so učitelji usposobljeni.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46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21.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Učitelji se pri reševanju problemov z otroki s posebnimi </a:t>
                      </a:r>
                      <a:r>
                        <a:rPr lang="sl-SI" sz="10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potrebami  povezujejo </a:t>
                      </a: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z zunanjimi strokovnjaki.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46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22.</a:t>
                      </a:r>
                      <a:endParaRPr lang="sl-SI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Zaradi otrok s posebnimi potrebami niso prikrajšani drugi učenci.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49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>
                <a:solidFill>
                  <a:srgbClr val="002060"/>
                </a:solidFill>
              </a:rPr>
              <a:t>Neugotovljeni</a:t>
            </a:r>
            <a:endParaRPr lang="sl-SI" dirty="0">
              <a:solidFill>
                <a:srgbClr val="002060"/>
              </a:solidFill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814348"/>
              </p:ext>
            </p:extLst>
          </p:nvPr>
        </p:nvGraphicFramePr>
        <p:xfrm>
          <a:off x="967976" y="1572059"/>
          <a:ext cx="7204423" cy="47921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486"/>
                <a:gridCol w="101434"/>
                <a:gridCol w="6373363"/>
                <a:gridCol w="445140"/>
              </a:tblGrid>
              <a:tr h="216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Imam dovolj priložnosti, da učiteljem izrazim svoja pričakovanja glede uspeha in napredka otroka.</a:t>
                      </a:r>
                      <a:endParaRPr lang="sl-SI" sz="11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4,6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Do mojih pričakovanj se učitelji jasno opredelijo.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4,2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16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Praviloma skupaj ocenimo otrokove zmožnosti za uresničitev pričakovanj.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16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4.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Z dosežki svojega otroka sem sproti seznanjen/a.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4,3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16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Učitelji znanje učencev objektivno ocenjujejo.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4,3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16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V šoli poučujejo dobro usposobljeni učitelji.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16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Redki so učitelji, ki ne poučujejo dobro.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3,7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17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Naši otroci se v šoli veliko naučijo.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16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9.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Učitelji uspešno uvajajo sodobne metode in tehnike poučevanja.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3,9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16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10.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Dosežki učencev so odmevni – tudi na </a:t>
                      </a:r>
                      <a:r>
                        <a:rPr lang="sl-SI" sz="11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državnih tekmovanjih.</a:t>
                      </a:r>
                      <a:endParaRPr lang="sl-SI" sz="1400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16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11.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Na nacionalnem preverjanju znanja dosegajo učenci šole dobre rezultate.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16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12.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Doseženi rezultati so konkurenčni rezultatom sosednjih šol.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3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13.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Starši smo z doseženimi rezultati dobro seznanjeni.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3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14.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Rezultati nacionalnega  preverjanja znanja kažejo na dobro delo učiteljev.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3,8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172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15.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Izbira interesnih dejavnosti je raznolika.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3,6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62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16.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Interesne dejavnosti so dobro organizirane.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3,6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17.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Vsak učenec se lahko v interesne dejavnosti vključi v skladu s svojimi interesi.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3,7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18.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Interesne dejavnosti dopolnjujejo in nadgrajujejo pouk.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3,6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19.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Šola vodi ustrezno </a:t>
                      </a:r>
                      <a:r>
                        <a:rPr lang="sl-SI" sz="10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politiko vključevanja </a:t>
                      </a: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otrok s </a:t>
                      </a:r>
                      <a:r>
                        <a:rPr lang="sl-SI" sz="10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posebnimi potrebami</a:t>
                      </a: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4,1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20.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Za delo z otroki s posebnimi potrebami so učitelji usposobljeni.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4,2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21.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Učitelji se pri reševanju problemov z otroki s posebnimi </a:t>
                      </a:r>
                      <a:r>
                        <a:rPr lang="sl-SI" sz="10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potrebami  povezujejo </a:t>
                      </a: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z zunanjimi strokovnjaki.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4,0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22.</a:t>
                      </a:r>
                      <a:endParaRPr lang="sl-SI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DINcr-Light"/>
                        </a:rPr>
                        <a:t>Zaradi otrok s posebnimi potrebami niso prikrajšani drugi učenci.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4,4</a:t>
                      </a:r>
                      <a:endParaRPr lang="sl-SI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17" marR="38017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4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600" dirty="0" smtClean="0">
                <a:solidFill>
                  <a:srgbClr val="002060"/>
                </a:solidFill>
              </a:rPr>
              <a:t>UGOTOVITVE</a:t>
            </a:r>
            <a:endParaRPr lang="sl-SI" sz="3600" dirty="0">
              <a:solidFill>
                <a:srgbClr val="00206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>
                <a:solidFill>
                  <a:srgbClr val="002060"/>
                </a:solidFill>
              </a:rPr>
              <a:t>Iz analiziranih podatkov ugotavljamo:</a:t>
            </a:r>
            <a:endParaRPr lang="sl-SI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sl-SI" dirty="0" smtClean="0">
                <a:solidFill>
                  <a:srgbClr val="002060"/>
                </a:solidFill>
              </a:rPr>
              <a:t>- da </a:t>
            </a:r>
            <a:r>
              <a:rPr lang="sl-SI" dirty="0">
                <a:solidFill>
                  <a:srgbClr val="002060"/>
                </a:solidFill>
              </a:rPr>
              <a:t>vzorec ni zajel vseh </a:t>
            </a:r>
            <a:r>
              <a:rPr lang="sl-SI" dirty="0" smtClean="0">
                <a:solidFill>
                  <a:srgbClr val="002060"/>
                </a:solidFill>
              </a:rPr>
              <a:t>staršev, </a:t>
            </a:r>
            <a:r>
              <a:rPr lang="sl-SI" dirty="0" smtClean="0">
                <a:solidFill>
                  <a:srgbClr val="002060"/>
                </a:solidFill>
              </a:rPr>
              <a:t>da pa je vprašalnik vrnilo več staršev kot v preteklem letu</a:t>
            </a:r>
          </a:p>
          <a:p>
            <a:pPr marL="0" lvl="0" indent="0">
              <a:buNone/>
            </a:pPr>
            <a:r>
              <a:rPr lang="sl-SI" dirty="0" smtClean="0">
                <a:solidFill>
                  <a:srgbClr val="002060"/>
                </a:solidFill>
              </a:rPr>
              <a:t>- </a:t>
            </a:r>
            <a:r>
              <a:rPr lang="sl-SI" dirty="0" smtClean="0">
                <a:solidFill>
                  <a:srgbClr val="002060"/>
                </a:solidFill>
              </a:rPr>
              <a:t>da </a:t>
            </a:r>
            <a:r>
              <a:rPr lang="sl-SI" dirty="0">
                <a:solidFill>
                  <a:srgbClr val="002060"/>
                </a:solidFill>
              </a:rPr>
              <a:t>so anketirani starši dobro ocenjujejo delo šole, ocene presegajo vrednost </a:t>
            </a:r>
            <a:r>
              <a:rPr lang="sl-SI" dirty="0" smtClean="0">
                <a:solidFill>
                  <a:srgbClr val="002060"/>
                </a:solidFill>
              </a:rPr>
              <a:t>4 (4,13),</a:t>
            </a:r>
            <a:endParaRPr lang="sl-SI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sl-SI" dirty="0" smtClean="0">
                <a:solidFill>
                  <a:srgbClr val="002060"/>
                </a:solidFill>
              </a:rPr>
              <a:t>- da </a:t>
            </a:r>
            <a:r>
              <a:rPr lang="sl-SI" dirty="0">
                <a:solidFill>
                  <a:srgbClr val="002060"/>
                </a:solidFill>
              </a:rPr>
              <a:t>so anketirani starši največ točk namenili trditvam, ki se nanašajo na </a:t>
            </a:r>
            <a:r>
              <a:rPr lang="sl-SI" dirty="0" smtClean="0">
                <a:solidFill>
                  <a:srgbClr val="002060"/>
                </a:solidFill>
              </a:rPr>
              <a:t>izmenjavo informacij v zvezi s šolskim delom učencev (4,28),</a:t>
            </a:r>
          </a:p>
          <a:p>
            <a:pPr marL="0" lvl="0" indent="0">
              <a:buNone/>
            </a:pPr>
            <a:r>
              <a:rPr lang="sl-SI" dirty="0" smtClean="0">
                <a:solidFill>
                  <a:srgbClr val="002060"/>
                </a:solidFill>
              </a:rPr>
              <a:t>- da so anketirani starši najmanj točk namenili trditvam v zvezi z dosežki učencev (4,03).</a:t>
            </a:r>
            <a:endParaRPr lang="sl-SI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6150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200" dirty="0" smtClean="0">
                <a:solidFill>
                  <a:srgbClr val="002060"/>
                </a:solidFill>
              </a:rPr>
              <a:t>NAMEN</a:t>
            </a:r>
            <a:endParaRPr lang="sl-SI" sz="3200" dirty="0">
              <a:solidFill>
                <a:srgbClr val="00206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sl-SI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U</a:t>
            </a:r>
            <a:r>
              <a:rPr lang="sl-SI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gotoviti </a:t>
            </a:r>
            <a:r>
              <a:rPr lang="sl-SI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zadovoljstvo staršev na </a:t>
            </a:r>
            <a:r>
              <a:rPr lang="sl-SI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petih  </a:t>
            </a:r>
            <a:r>
              <a:rPr lang="sl-SI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področjih</a:t>
            </a:r>
            <a:r>
              <a:rPr lang="sl-SI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</a:pPr>
            <a:endParaRPr lang="sl-SI" sz="1000" dirty="0" smtClean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lvl="0"/>
            <a:r>
              <a:rPr lang="sl-SI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Izmenjava informacij – šolsko delo učenca</a:t>
            </a:r>
          </a:p>
          <a:p>
            <a:pPr lvl="0"/>
            <a:endParaRPr lang="sl-SI" sz="2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lvl="0"/>
            <a:r>
              <a:rPr lang="sl-SI" sz="2000" dirty="0">
                <a:solidFill>
                  <a:srgbClr val="002060"/>
                </a:solidFill>
                <a:latin typeface="Calibri" panose="020F0502020204030204" pitchFamily="34" charset="0"/>
              </a:rPr>
              <a:t>P</a:t>
            </a:r>
            <a:r>
              <a:rPr lang="sl-SI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oučevanje</a:t>
            </a:r>
          </a:p>
          <a:p>
            <a:pPr lvl="0"/>
            <a:endParaRPr lang="sl-SI" sz="2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lvl="0"/>
            <a:r>
              <a:rPr lang="sl-SI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Dosežki učencev</a:t>
            </a:r>
          </a:p>
          <a:p>
            <a:pPr lvl="0"/>
            <a:endParaRPr lang="sl-SI" sz="2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lvl="0"/>
            <a:r>
              <a:rPr lang="sl-SI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Interesne dejavnosti</a:t>
            </a:r>
          </a:p>
          <a:p>
            <a:pPr lvl="0"/>
            <a:endParaRPr lang="sl-SI" sz="2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lvl="0"/>
            <a:r>
              <a:rPr lang="sl-SI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Učenci s posebnimi potrebami</a:t>
            </a:r>
          </a:p>
          <a:p>
            <a:pPr lvl="0"/>
            <a:endParaRPr lang="sl-SI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lvl="0"/>
            <a:endParaRPr lang="sl-SI" sz="2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</a:pPr>
            <a:endParaRPr lang="sl-SI" sz="20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4882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778098"/>
          </a:xfrm>
        </p:spPr>
        <p:txBody>
          <a:bodyPr>
            <a:normAutofit/>
          </a:bodyPr>
          <a:lstStyle/>
          <a:p>
            <a:pPr algn="ctr"/>
            <a:r>
              <a:rPr lang="sl-SI" sz="4400" dirty="0" smtClean="0">
                <a:solidFill>
                  <a:srgbClr val="002060"/>
                </a:solidFill>
              </a:rPr>
              <a:t>    vzorec</a:t>
            </a:r>
            <a:endParaRPr lang="sl-SI" sz="4400" dirty="0">
              <a:solidFill>
                <a:srgbClr val="00206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611560" y="1052736"/>
            <a:ext cx="7827640" cy="5449816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rgbClr val="002060"/>
                </a:solidFill>
              </a:rPr>
              <a:t>Maja 2016 je na vprašalnik odgovorilo </a:t>
            </a:r>
            <a:r>
              <a:rPr lang="sl-SI" dirty="0" smtClean="0">
                <a:solidFill>
                  <a:srgbClr val="002060"/>
                </a:solidFill>
              </a:rPr>
              <a:t>205 </a:t>
            </a:r>
            <a:r>
              <a:rPr lang="sl-SI" dirty="0" smtClean="0">
                <a:solidFill>
                  <a:srgbClr val="002060"/>
                </a:solidFill>
              </a:rPr>
              <a:t>staršev - skupno </a:t>
            </a:r>
            <a:r>
              <a:rPr lang="sl-SI" dirty="0" smtClean="0">
                <a:solidFill>
                  <a:srgbClr val="002060"/>
                </a:solidFill>
              </a:rPr>
              <a:t>53,80 vseh staršev</a:t>
            </a:r>
            <a:r>
              <a:rPr lang="sl-SI" dirty="0" smtClean="0">
                <a:solidFill>
                  <a:srgbClr val="002060"/>
                </a:solidFill>
              </a:rPr>
              <a:t> (71,4% od udeleženih staršev na RS). </a:t>
            </a:r>
            <a:endParaRPr lang="sl-SI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rgbClr val="002060"/>
                </a:solidFill>
              </a:rPr>
              <a:t>Lansko leto je vprašalnik oddalo 39,24 staršev.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2060"/>
                </a:solidFill>
              </a:rPr>
              <a:t>Predlansko leta pa 42</a:t>
            </a:r>
            <a:r>
              <a:rPr lang="sl-SI" dirty="0">
                <a:solidFill>
                  <a:srgbClr val="002060"/>
                </a:solidFill>
              </a:rPr>
              <a:t>% </a:t>
            </a:r>
            <a:r>
              <a:rPr lang="sl-SI" dirty="0" smtClean="0">
                <a:solidFill>
                  <a:srgbClr val="002060"/>
                </a:solidFill>
              </a:rPr>
              <a:t>staršev.</a:t>
            </a:r>
            <a:endParaRPr lang="sl-SI" dirty="0">
              <a:solidFill>
                <a:srgbClr val="002060"/>
              </a:solidFill>
            </a:endParaRPr>
          </a:p>
          <a:p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524997"/>
              </p:ext>
            </p:extLst>
          </p:nvPr>
        </p:nvGraphicFramePr>
        <p:xfrm>
          <a:off x="683568" y="3212979"/>
          <a:ext cx="7272808" cy="3016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/>
                <a:gridCol w="2768626"/>
                <a:gridCol w="1120633"/>
                <a:gridCol w="1439333"/>
                <a:gridCol w="1584176"/>
              </a:tblGrid>
              <a:tr h="321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 </a:t>
                      </a:r>
                      <a:endParaRPr lang="sl-S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rgbClr val="002060"/>
                          </a:solidFill>
                          <a:effectLst/>
                        </a:rPr>
                        <a:t>vseh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solidFill>
                            <a:srgbClr val="002060"/>
                          </a:solidFill>
                          <a:effectLst/>
                        </a:rPr>
                        <a:t>oddalo</a:t>
                      </a:r>
                      <a:endParaRPr lang="sl-SI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smtClean="0">
                          <a:solidFill>
                            <a:srgbClr val="002060"/>
                          </a:solidFill>
                          <a:effectLst/>
                        </a:rPr>
                        <a:t>Odstotek od učencev na šoli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26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2060"/>
                          </a:solidFill>
                          <a:effectLst/>
                        </a:rPr>
                        <a:t>1. triletje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rgbClr val="002060"/>
                          </a:solidFill>
                          <a:effectLst/>
                          <a:latin typeface="Century Schoolbook" panose="02040604050505020304" pitchFamily="18" charset="0"/>
                          <a:ea typeface="Calibri"/>
                          <a:cs typeface="Times New Roman"/>
                        </a:rPr>
                        <a:t>152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rgbClr val="002060"/>
                          </a:solidFill>
                          <a:effectLst/>
                        </a:rPr>
                        <a:t>75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rgbClr val="002060"/>
                          </a:solidFill>
                          <a:effectLst/>
                        </a:rPr>
                        <a:t>49,34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26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2060"/>
                          </a:solidFill>
                          <a:effectLst/>
                        </a:rPr>
                        <a:t>2. triletje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rgbClr val="002060"/>
                          </a:solidFill>
                          <a:effectLst/>
                          <a:latin typeface="Century Schoolbook" panose="02040604050505020304" pitchFamily="18" charset="0"/>
                          <a:ea typeface="Calibri"/>
                          <a:cs typeface="Times New Roman"/>
                        </a:rPr>
                        <a:t>121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rgbClr val="002060"/>
                          </a:solidFill>
                          <a:effectLst/>
                        </a:rPr>
                        <a:t>65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rgbClr val="002060"/>
                          </a:solidFill>
                          <a:effectLst/>
                        </a:rPr>
                        <a:t>53,71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26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2060"/>
                          </a:solidFill>
                          <a:effectLst/>
                        </a:rPr>
                        <a:t>3. triletje</a:t>
                      </a:r>
                      <a:endParaRPr lang="sl-SI" sz="18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rgbClr val="002060"/>
                          </a:solidFill>
                          <a:effectLst/>
                          <a:latin typeface="Century Schoolbook" panose="02040604050505020304" pitchFamily="18" charset="0"/>
                          <a:ea typeface="Calibri"/>
                          <a:cs typeface="Times New Roman"/>
                        </a:rPr>
                        <a:t>108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rgbClr val="002060"/>
                          </a:solidFill>
                          <a:effectLst/>
                        </a:rPr>
                        <a:t>50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46,29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26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sl-SI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2060"/>
                          </a:solidFill>
                          <a:effectLst/>
                        </a:rPr>
                        <a:t>Neugotovljeno triletje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rgbClr val="002060"/>
                          </a:solidFill>
                          <a:effectLst/>
                        </a:rPr>
                        <a:t>15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526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Skupaj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381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205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53,80 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09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200" dirty="0" smtClean="0">
                <a:solidFill>
                  <a:srgbClr val="002060"/>
                </a:solidFill>
              </a:rPr>
              <a:t>ANKETNI VPRAŠALNIK</a:t>
            </a:r>
            <a:endParaRPr lang="sl-SI" sz="3200" dirty="0">
              <a:solidFill>
                <a:srgbClr val="00206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800" dirty="0" smtClean="0">
                <a:solidFill>
                  <a:srgbClr val="002060"/>
                </a:solidFill>
              </a:rPr>
              <a:t> - </a:t>
            </a:r>
            <a:r>
              <a:rPr lang="sl-SI" sz="2600" dirty="0" smtClean="0">
                <a:solidFill>
                  <a:srgbClr val="002060"/>
                </a:solidFill>
              </a:rPr>
              <a:t>22 vprašanj</a:t>
            </a:r>
          </a:p>
          <a:p>
            <a:pPr marL="0" lvl="0" indent="0">
              <a:buNone/>
            </a:pPr>
            <a:r>
              <a:rPr lang="sl-SI" sz="2600" dirty="0" smtClean="0">
                <a:solidFill>
                  <a:srgbClr val="002060"/>
                </a:solidFill>
              </a:rPr>
              <a:t>- pet področij </a:t>
            </a:r>
            <a:r>
              <a:rPr lang="sl-SI" sz="1600" dirty="0" smtClean="0">
                <a:solidFill>
                  <a:srgbClr val="002060"/>
                </a:solidFill>
              </a:rPr>
              <a:t>(</a:t>
            </a:r>
            <a:r>
              <a:rPr lang="sl-SI" sz="1600" dirty="0">
                <a:solidFill>
                  <a:srgbClr val="002060"/>
                </a:solidFill>
                <a:latin typeface="Calibri" panose="020F0502020204030204" pitchFamily="34" charset="0"/>
              </a:rPr>
              <a:t>Izmenjava informacij – šolsko delo </a:t>
            </a:r>
            <a:r>
              <a:rPr lang="sl-SI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učenca, poučevanje, dosežki učencev, interesne dejavnosti, učenci </a:t>
            </a:r>
            <a:r>
              <a:rPr lang="sl-SI" sz="1600" dirty="0">
                <a:solidFill>
                  <a:srgbClr val="002060"/>
                </a:solidFill>
                <a:latin typeface="Calibri" panose="020F0502020204030204" pitchFamily="34" charset="0"/>
              </a:rPr>
              <a:t>s posebnimi </a:t>
            </a:r>
            <a:r>
              <a:rPr lang="sl-SI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potrebami)</a:t>
            </a:r>
            <a:endParaRPr lang="sl-SI" sz="16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l-SI" sz="2800" dirty="0" smtClean="0">
                <a:solidFill>
                  <a:srgbClr val="002060"/>
                </a:solidFill>
              </a:rPr>
              <a:t>- stopnja strinjanja od 1 do 5</a:t>
            </a:r>
          </a:p>
          <a:p>
            <a:endParaRPr lang="sl-SI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sl-SI" dirty="0">
                <a:solidFill>
                  <a:srgbClr val="002060"/>
                </a:solidFill>
              </a:rPr>
              <a:t>Anketni vprašalnik je bil povzet po gradivu Šole za ravnatelje »Zadovoljstvo staršev kot kazalnik kakovosti šole«. </a:t>
            </a:r>
            <a:r>
              <a:rPr lang="sl-SI" dirty="0" smtClean="0">
                <a:solidFill>
                  <a:srgbClr val="002060"/>
                </a:solidFill>
              </a:rPr>
              <a:t>Avtorji: </a:t>
            </a:r>
            <a:r>
              <a:rPr lang="sl-SI" dirty="0">
                <a:solidFill>
                  <a:srgbClr val="002060"/>
                </a:solidFill>
              </a:rPr>
              <a:t>Silvo Marinšek, Magda Jakin Černe, Marinka Dodič in Sabina Ileršič </a:t>
            </a:r>
            <a:r>
              <a:rPr lang="sl-SI" dirty="0" err="1">
                <a:solidFill>
                  <a:srgbClr val="002060"/>
                </a:solidFill>
              </a:rPr>
              <a:t>Kovšca</a:t>
            </a:r>
            <a:r>
              <a:rPr lang="sl-SI" dirty="0">
                <a:solidFill>
                  <a:srgbClr val="002060"/>
                </a:solidFill>
              </a:rPr>
              <a:t>.</a:t>
            </a:r>
          </a:p>
          <a:p>
            <a:endParaRPr lang="sl-SI" dirty="0" smtClean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01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/>
          </a:bodyPr>
          <a:lstStyle/>
          <a:p>
            <a:pPr lvl="0" algn="ctr"/>
            <a:r>
              <a:rPr lang="sl-SI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Izmenjava </a:t>
            </a:r>
            <a:r>
              <a:rPr lang="sl-SI" sz="3200" dirty="0">
                <a:solidFill>
                  <a:srgbClr val="002060"/>
                </a:solidFill>
                <a:latin typeface="Calibri" panose="020F0502020204030204" pitchFamily="34" charset="0"/>
              </a:rPr>
              <a:t>informacij – šolsko delo učenca</a:t>
            </a:r>
            <a:br>
              <a:rPr lang="sl-SI" sz="32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7467600" cy="4873752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863397"/>
              </p:ext>
            </p:extLst>
          </p:nvPr>
        </p:nvGraphicFramePr>
        <p:xfrm>
          <a:off x="395536" y="1556792"/>
          <a:ext cx="8077140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5"/>
                <a:gridCol w="7573085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l-SI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Imam dovolj priložnosti, da učiteljem izrazim svoja pričakovanja glede uspeha in napredka otroka.</a:t>
                      </a:r>
                      <a:endParaRPr lang="sl-SI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l-SI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mojih pričakovanj se učitelji jasno opredelijo.</a:t>
                      </a:r>
                      <a:endParaRPr lang="sl-SI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l-SI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Praviloma skupaj ocenimo otrokove zmožnosti za uresničitev pričakovanj.</a:t>
                      </a:r>
                      <a:endParaRPr lang="sl-SI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l-SI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dosežki svojega otroka sem sproti seznanjen/a.</a:t>
                      </a:r>
                      <a:endParaRPr lang="sl-SI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</a:t>
                      </a:r>
                      <a:endParaRPr lang="sl-SI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l-SI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Starši smo z doseženimi rezultati dobro seznanjeni.</a:t>
                      </a:r>
                      <a:endParaRPr lang="sl-SI" sz="1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33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3200" dirty="0" smtClean="0">
                <a:solidFill>
                  <a:srgbClr val="002060"/>
                </a:solidFill>
              </a:rPr>
              <a:t>POUČEVANJE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8512966"/>
              </p:ext>
            </p:extLst>
          </p:nvPr>
        </p:nvGraphicFramePr>
        <p:xfrm>
          <a:off x="539553" y="1556792"/>
          <a:ext cx="7992888" cy="1577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3"/>
                <a:gridCol w="7416825"/>
              </a:tblGrid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sl-SI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l-SI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Učitelji znanje učencev objektivno ocenjujejo.</a:t>
                      </a:r>
                      <a:endParaRPr lang="sl-SI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sl-SI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l-SI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šoli poučujejo dobro usposobljeni učitelji.</a:t>
                      </a:r>
                      <a:endParaRPr lang="sl-SI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sl-SI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l-SI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Redki so učitelji, ki ne poučujejo dobro.</a:t>
                      </a:r>
                      <a:endParaRPr lang="sl-SI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sl-SI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l-SI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Naši otroci se v šoli veliko naučijo.</a:t>
                      </a:r>
                      <a:endParaRPr lang="sl-SI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sl-SI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l-SI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Učitelji uspešno uvajajo sodobne metode in tehnike poučevanja.</a:t>
                      </a:r>
                      <a:endParaRPr lang="sl-SI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95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600" dirty="0" smtClean="0"/>
              <a:t>    </a:t>
            </a:r>
            <a:r>
              <a:rPr lang="sl-SI" sz="3600" dirty="0" smtClean="0">
                <a:solidFill>
                  <a:srgbClr val="002060"/>
                </a:solidFill>
              </a:rPr>
              <a:t>DOSEŽKI UČENCEV</a:t>
            </a:r>
            <a:r>
              <a:rPr lang="sl-SI" sz="3600" dirty="0" smtClean="0"/>
              <a:t/>
            </a:r>
            <a:br>
              <a:rPr lang="sl-SI" sz="3600" dirty="0" smtClean="0"/>
            </a:br>
            <a:endParaRPr lang="sl-SI" sz="36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11566843"/>
              </p:ext>
            </p:extLst>
          </p:nvPr>
        </p:nvGraphicFramePr>
        <p:xfrm>
          <a:off x="611560" y="1484784"/>
          <a:ext cx="7776864" cy="1892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/>
                <a:gridCol w="7200800"/>
              </a:tblGrid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sl-SI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l-SI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Dosežki učencev so odmevni – tudi na državnih tekmovanjih.</a:t>
                      </a:r>
                      <a:endParaRPr lang="sl-SI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  <a:endParaRPr lang="sl-SI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l-SI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nacionalnem preverjanju znanja dosegajo učenci šole dobre rezultate.</a:t>
                      </a:r>
                      <a:endParaRPr lang="sl-SI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</a:t>
                      </a:r>
                      <a:endParaRPr lang="sl-SI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l-SI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Doseženi rezultati so konkurenčni rezultatom sosednjih šol.</a:t>
                      </a:r>
                      <a:endParaRPr lang="sl-SI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</a:t>
                      </a:r>
                      <a:endParaRPr lang="sl-SI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l-SI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Rezultati nacionalnega  preverjanja znanja kažejo na dobro delo učiteljev.</a:t>
                      </a:r>
                      <a:endParaRPr lang="sl-SI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96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07524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sz="3600" dirty="0" smtClean="0">
                <a:solidFill>
                  <a:srgbClr val="002060"/>
                </a:solidFill>
              </a:rPr>
              <a:t>INTERESNE DEJAVNOSTI</a:t>
            </a:r>
            <a:r>
              <a:rPr lang="sl-SI" sz="3600" dirty="0" smtClean="0"/>
              <a:t/>
            </a:r>
            <a:br>
              <a:rPr lang="sl-SI" sz="3600" dirty="0" smtClean="0"/>
            </a:b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98770281"/>
              </p:ext>
            </p:extLst>
          </p:nvPr>
        </p:nvGraphicFramePr>
        <p:xfrm>
          <a:off x="971600" y="2564904"/>
          <a:ext cx="7632848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/>
                <a:gridCol w="6822216"/>
                <a:gridCol w="162560"/>
              </a:tblGrid>
              <a:tr h="182880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15.</a:t>
                      </a:r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sl-SI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Izbira interesnih dejavnosti je raznolika.</a:t>
                      </a:r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16.</a:t>
                      </a:r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sl-SI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Interesne dejavnosti so dobro organizirane.</a:t>
                      </a:r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17.</a:t>
                      </a:r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sl-SI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Vsak učenec se lahko v interesne dejavnosti vključi v skladu s svojimi interesi.</a:t>
                      </a:r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754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18.</a:t>
                      </a:r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sl-SI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Interesne dejavnosti dopolnjujejo in nadgrajujejo pouk.</a:t>
                      </a:r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0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07524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sz="3600" dirty="0" smtClean="0">
                <a:solidFill>
                  <a:srgbClr val="002060"/>
                </a:solidFill>
              </a:rPr>
              <a:t>UČENCI S POSEBNIMI POTREBAMI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58081076"/>
              </p:ext>
            </p:extLst>
          </p:nvPr>
        </p:nvGraphicFramePr>
        <p:xfrm>
          <a:off x="467544" y="2564904"/>
          <a:ext cx="7992888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641"/>
                <a:gridCol w="7088033"/>
                <a:gridCol w="226214"/>
              </a:tblGrid>
              <a:tr h="182880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19.</a:t>
                      </a:r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sl-SI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Šola vodi ustrezno politiko vključevanja otrok s osebnimi potrebami.</a:t>
                      </a:r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20.</a:t>
                      </a:r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sl-SI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delo z otroki s posebnimi potrebami so učitelji usposobljeni.</a:t>
                      </a:r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21.</a:t>
                      </a:r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sl-SI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Učitelji se pri reševanju problemov z otroki s posebnimi potrebami povezujejo z zunanjimi strokovnjaki.</a:t>
                      </a:r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754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22.</a:t>
                      </a:r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sl-SI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Zaradi otrok s posebnimi potrebami niso prikrajšani drugi učenci.</a:t>
                      </a:r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550</TotalTime>
  <Words>1817</Words>
  <Application>Microsoft Office PowerPoint</Application>
  <PresentationFormat>Diaprojekcija na zaslonu (4:3)</PresentationFormat>
  <Paragraphs>584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19</vt:i4>
      </vt:variant>
    </vt:vector>
  </HeadingPairs>
  <TitlesOfParts>
    <vt:vector size="20" baseType="lpstr">
      <vt:lpstr>Altana</vt:lpstr>
      <vt:lpstr>ZADOVOLJSTVO STARŠEV KOT KAZALNIK KAKOVOSTI </vt:lpstr>
      <vt:lpstr>NAMEN</vt:lpstr>
      <vt:lpstr>    vzorec</vt:lpstr>
      <vt:lpstr>ANKETNI VPRAŠALNIK</vt:lpstr>
      <vt:lpstr>Izmenjava informacij – šolsko delo učenca </vt:lpstr>
      <vt:lpstr>POUČEVANJE</vt:lpstr>
      <vt:lpstr>    DOSEŽKI UČENCEV </vt:lpstr>
      <vt:lpstr>  INTERESNE DEJAVNOSTI  </vt:lpstr>
      <vt:lpstr>  UČENCI S POSEBNIMI POTREBAMI</vt:lpstr>
      <vt:lpstr>1. triletje</vt:lpstr>
      <vt:lpstr>2. triletje</vt:lpstr>
      <vt:lpstr>3. triletje</vt:lpstr>
      <vt:lpstr>NEUGOTOVLJENI</vt:lpstr>
      <vt:lpstr>SKUPAJ</vt:lpstr>
      <vt:lpstr>Odgovori 1. triletje</vt:lpstr>
      <vt:lpstr>Odgovori 2. triletje</vt:lpstr>
      <vt:lpstr>Odgovori 3. triletje</vt:lpstr>
      <vt:lpstr>Neugotovljeni</vt:lpstr>
      <vt:lpstr>UGOTOVITVE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ZADOVOLJSTVO STARŠEV KOT KAZALNIK KAKOVOSTI</dc:title>
  <dc:creator>Ravnatelj</dc:creator>
  <cp:lastModifiedBy>Ravnatelj</cp:lastModifiedBy>
  <cp:revision>53</cp:revision>
  <cp:lastPrinted>2017-02-21T12:28:18Z</cp:lastPrinted>
  <dcterms:created xsi:type="dcterms:W3CDTF">2015-03-05T08:48:30Z</dcterms:created>
  <dcterms:modified xsi:type="dcterms:W3CDTF">2017-02-21T12:56:23Z</dcterms:modified>
</cp:coreProperties>
</file>