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8" r:id="rId11"/>
    <p:sldId id="270" r:id="rId12"/>
    <p:sldId id="274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70304F-573D-4950-9091-A5FE916EFAC0}" type="datetimeFigureOut">
              <a:rPr lang="sl-SI" smtClean="0"/>
              <a:t>19.4.2017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ANKETNA O ŠOLSKI PREHRANI</a:t>
            </a:r>
            <a:endParaRPr lang="sl-SI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l-SI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SODELOVALI SO UČENCI OD 1. DO 9. RAZREDA</a:t>
            </a:r>
            <a:endParaRPr lang="sl-SI" dirty="0"/>
          </a:p>
          <a:p>
            <a:endParaRPr lang="sl-SI" dirty="0" smtClean="0"/>
          </a:p>
          <a:p>
            <a:r>
              <a:rPr lang="sl-SI" dirty="0" smtClean="0"/>
              <a:t>Februar 2016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5879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10. Kakšno zelenjavo najraje poješ?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72061528"/>
              </p:ext>
            </p:extLst>
          </p:nvPr>
        </p:nvGraphicFramePr>
        <p:xfrm>
          <a:off x="539553" y="1550120"/>
          <a:ext cx="7416824" cy="2288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7489"/>
                <a:gridCol w="997220"/>
                <a:gridCol w="997220"/>
                <a:gridCol w="934895"/>
              </a:tblGrid>
              <a:tr h="862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 </a:t>
                      </a:r>
                      <a:r>
                        <a:rPr lang="sl-SI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 </a:t>
                      </a:r>
                      <a:r>
                        <a:rPr lang="sl-SI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4.- 6.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razred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7.- 9. razred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Kot solato</a:t>
                      </a:r>
                      <a:endParaRPr lang="sl-SI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56,1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57,3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Kuhano kot prilogo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7,3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18,3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13,5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Kot narastek-pečeno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13,8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13,8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16,7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Surovo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22,8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11,9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12,5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347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43192" cy="1228998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11. </a:t>
            </a: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Katere </a:t>
            </a: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jedi </a:t>
            </a: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se pri malici prevečkrat ponovijo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82570871"/>
              </p:ext>
            </p:extLst>
          </p:nvPr>
        </p:nvGraphicFramePr>
        <p:xfrm>
          <a:off x="899592" y="1340768"/>
          <a:ext cx="7338260" cy="3736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5831"/>
                <a:gridCol w="1398775"/>
                <a:gridCol w="1398775"/>
                <a:gridCol w="1684879"/>
              </a:tblGrid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1.- 3.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razred</a:t>
                      </a:r>
                      <a:endParaRPr lang="sl-SI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9.  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Kruh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37,9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48,4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32,6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Mlečne jedi – zdrob, kosmiči …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18,5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16,4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Jogur</a:t>
                      </a: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mleko, skuta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6,6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6,1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Sadje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7,3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4,9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Sladke jedi (krofi, zavitki, rogljički)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8,1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3,9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namazi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23,4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3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43192" cy="1228998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12. </a:t>
            </a: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Katere </a:t>
            </a: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jedi </a:t>
            </a: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se pri kosilu prevečkrat ponovijo?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0661796"/>
              </p:ext>
            </p:extLst>
          </p:nvPr>
        </p:nvGraphicFramePr>
        <p:xfrm>
          <a:off x="899592" y="1340768"/>
          <a:ext cx="7338260" cy="3228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5831"/>
                <a:gridCol w="1398775"/>
                <a:gridCol w="1398775"/>
                <a:gridCol w="1684879"/>
              </a:tblGrid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1.- 3.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razred</a:t>
                      </a:r>
                      <a:endParaRPr lang="sl-SI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9.  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Juhe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58,6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23,3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Meso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16,3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Enolončnice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14,1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Sadje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4,7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10,5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Krompir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3,1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4,2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Testenine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4,7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9,5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5,8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78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1. Kolikokrat </a:t>
            </a:r>
            <a:r>
              <a:rPr lang="sl-SI" dirty="0"/>
              <a:t>tedensko pred odhodom v šolo zajtrkuješ?</a:t>
            </a:r>
            <a:br>
              <a:rPr lang="sl-SI" dirty="0"/>
            </a:br>
            <a:endParaRPr lang="sl-SI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65436"/>
              </p:ext>
            </p:extLst>
          </p:nvPr>
        </p:nvGraphicFramePr>
        <p:xfrm>
          <a:off x="899592" y="1628800"/>
          <a:ext cx="7416825" cy="3024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1437"/>
                <a:gridCol w="1678923"/>
                <a:gridCol w="1785515"/>
                <a:gridCol w="2390950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 </a:t>
                      </a:r>
                      <a:r>
                        <a:rPr lang="sl-SI" sz="1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trada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 triada</a:t>
                      </a:r>
                      <a:endParaRPr lang="sl-SI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 triada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nikoli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24,6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22,5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enkrat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11,9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dvakrat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4,5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9,9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trikrat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5,2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3,6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štirikrat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0,7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vsak </a:t>
                      </a: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dan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53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50,5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51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Podnaslov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8816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43192" cy="1228998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2. </a:t>
            </a: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Katere </a:t>
            </a: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jedi največkrat pri kosilu ne poješ? 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91346419"/>
              </p:ext>
            </p:extLst>
          </p:nvPr>
        </p:nvGraphicFramePr>
        <p:xfrm>
          <a:off x="899592" y="1340768"/>
          <a:ext cx="7338260" cy="4106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5831"/>
                <a:gridCol w="1398775"/>
                <a:gridCol w="1398775"/>
                <a:gridCol w="1684879"/>
              </a:tblGrid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1.- 3.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razred</a:t>
                      </a:r>
                      <a:endParaRPr lang="sl-SI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9.  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sadja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8,8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8,5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solate   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20,8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mesa</a:t>
                      </a: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4,1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8,4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12,3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juhe</a:t>
                      </a: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13,6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13,2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testenine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krompir</a:t>
                      </a: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7,1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2,8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riž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5,7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5,8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8,5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zelenjavne </a:t>
                      </a: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priloge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35,1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28,3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44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3. Česa </a:t>
            </a: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je po tvojem mnenju v šolski prehrani </a:t>
            </a:r>
            <a:r>
              <a:rPr lang="sl-SI" b="1" u="sng" dirty="0">
                <a:solidFill>
                  <a:schemeClr val="accent6">
                    <a:lumMod val="50000"/>
                  </a:schemeClr>
                </a:solidFill>
              </a:rPr>
              <a:t>preveč</a:t>
            </a: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? 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7083762"/>
              </p:ext>
            </p:extLst>
          </p:nvPr>
        </p:nvGraphicFramePr>
        <p:xfrm>
          <a:off x="683568" y="1484784"/>
          <a:ext cx="7344815" cy="4679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7235"/>
                <a:gridCol w="1101722"/>
                <a:gridCol w="1101722"/>
                <a:gridCol w="1224136"/>
              </a:tblGrid>
              <a:tr h="786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4.- 6.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razred</a:t>
                      </a:r>
                      <a:endParaRPr lang="sl-SI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9. </a:t>
                      </a:r>
                      <a:endParaRPr lang="sl-SI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9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testenin, </a:t>
                      </a:r>
                      <a:r>
                        <a:rPr lang="sl-SI" sz="2400" b="0" dirty="0" err="1">
                          <a:solidFill>
                            <a:schemeClr val="tx1"/>
                          </a:solidFill>
                          <a:effectLst/>
                        </a:rPr>
                        <a:t>žitaric</a:t>
                      </a: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, krompirja            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mesa in mesnih izdelkov               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15,1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sadja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rib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jajca   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10,1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4,3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sladke jedi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15,1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5,3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zelenjava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mleko in mlečni izdelki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11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4. Česa </a:t>
            </a:r>
            <a:r>
              <a:rPr lang="sl-SI" dirty="0"/>
              <a:t>je po tvojem mnenju v šolski prehrani </a:t>
            </a:r>
            <a:r>
              <a:rPr lang="sl-SI" b="1" u="sng" dirty="0"/>
              <a:t>premalo</a:t>
            </a:r>
            <a:r>
              <a:rPr lang="sl-SI" dirty="0"/>
              <a:t>?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86108167"/>
              </p:ext>
            </p:extLst>
          </p:nvPr>
        </p:nvGraphicFramePr>
        <p:xfrm>
          <a:off x="467544" y="1628800"/>
          <a:ext cx="7848872" cy="4073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8948"/>
                <a:gridCol w="1089684"/>
                <a:gridCol w="1080120"/>
                <a:gridCol w="1080120"/>
              </a:tblGrid>
              <a:tr h="708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 – 3. razred</a:t>
                      </a:r>
                      <a:endParaRPr lang="sl-SI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 </a:t>
                      </a:r>
                      <a:r>
                        <a:rPr lang="sl-SI" sz="18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sl-SI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</a:t>
                      </a:r>
                      <a:r>
                        <a:rPr lang="sl-SI" sz="18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 </a:t>
                      </a:r>
                      <a:r>
                        <a:rPr lang="sl-SI" sz="18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9.  razred</a:t>
                      </a:r>
                      <a:endParaRPr lang="sl-SI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testenin, </a:t>
                      </a:r>
                      <a:r>
                        <a:rPr lang="sl-SI" sz="2400" b="0" dirty="0" err="1">
                          <a:solidFill>
                            <a:schemeClr val="tx1"/>
                          </a:solidFill>
                          <a:effectLst/>
                        </a:rPr>
                        <a:t>žitaric</a:t>
                      </a: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, krompirja            </a:t>
                      </a:r>
                      <a:endParaRPr lang="sl-SI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15,5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mesa in mesnih izdelkov               </a:t>
                      </a:r>
                      <a:endParaRPr lang="sl-SI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sadja</a:t>
                      </a:r>
                      <a:endParaRPr lang="sl-SI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19,7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9,7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rib</a:t>
                      </a:r>
                      <a:endParaRPr lang="sl-SI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jajca   </a:t>
                      </a:r>
                      <a:endParaRPr lang="sl-SI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sladke jedi</a:t>
                      </a:r>
                      <a:endParaRPr lang="sl-SI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22,7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20,7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34,7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zelenjava</a:t>
                      </a:r>
                      <a:endParaRPr lang="sl-SI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mleko in mlečni izdelki</a:t>
                      </a:r>
                      <a:endParaRPr lang="sl-SI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13,3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7,5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4,8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53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sl-SI" dirty="0" smtClean="0"/>
              <a:t>5. Ali imaš dovolj časa za malico?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5126556"/>
              </p:ext>
            </p:extLst>
          </p:nvPr>
        </p:nvGraphicFramePr>
        <p:xfrm>
          <a:off x="755576" y="1196752"/>
          <a:ext cx="7776864" cy="2271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8389"/>
                <a:gridCol w="2024115"/>
                <a:gridCol w="2024115"/>
                <a:gridCol w="2450245"/>
              </a:tblGrid>
              <a:tr h="648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sl-SI" sz="24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– 3. razred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 </a:t>
                      </a: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</a:t>
                      </a: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 </a:t>
                      </a: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9.  razred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da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39,2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ne        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18,8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10,7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7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včasih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28,6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33,9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88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6. Ali </a:t>
            </a:r>
            <a:r>
              <a:rPr lang="sl-SI" dirty="0"/>
              <a:t>poješ vse </a:t>
            </a:r>
            <a:r>
              <a:rPr lang="sl-SI" dirty="0" err="1"/>
              <a:t>EKO</a:t>
            </a:r>
            <a:r>
              <a:rPr lang="sl-SI" dirty="0"/>
              <a:t> izdelke (kruh, jogurt, sadje, pašteta …)?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8132591"/>
              </p:ext>
            </p:extLst>
          </p:nvPr>
        </p:nvGraphicFramePr>
        <p:xfrm>
          <a:off x="827584" y="1628800"/>
          <a:ext cx="7776864" cy="2436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4258"/>
                <a:gridCol w="2159994"/>
                <a:gridCol w="2159994"/>
                <a:gridCol w="1792618"/>
              </a:tblGrid>
              <a:tr h="564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– 3. 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razred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 </a:t>
                      </a: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9.  razred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da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51,1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23,2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35,1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ne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17,3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20,5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22,7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7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včasih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31,6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56,3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42,2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01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7. Ali si pred prvo šolsko uro kupiš hrano v trgovini?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6191584"/>
              </p:ext>
            </p:extLst>
          </p:nvPr>
        </p:nvGraphicFramePr>
        <p:xfrm>
          <a:off x="611560" y="1628800"/>
          <a:ext cx="7992889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7150"/>
                <a:gridCol w="1656903"/>
                <a:gridCol w="1656903"/>
                <a:gridCol w="1581933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 – 3. razred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– </a:t>
                      </a: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razred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sl-SI" sz="2400" b="0" dirty="0">
                          <a:solidFill>
                            <a:schemeClr val="tx1"/>
                          </a:solidFill>
                          <a:effectLst/>
                        </a:rPr>
                        <a:t>– 9.  razred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vedno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0,9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2,3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včasih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31,3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27,9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31,8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nikoli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66,4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71,2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tx1"/>
                          </a:solidFill>
                          <a:effectLst/>
                        </a:rPr>
                        <a:t>65,9</a:t>
                      </a:r>
                      <a:endParaRPr lang="sl-SI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937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8. Če </a:t>
            </a:r>
            <a:r>
              <a:rPr lang="sl-SI" dirty="0"/>
              <a:t>si pri zadnjem vprašanju obkrožil A ali B, obkroži, kaj si privoščiš?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31346340"/>
              </p:ext>
            </p:extLst>
          </p:nvPr>
        </p:nvGraphicFramePr>
        <p:xfrm>
          <a:off x="539553" y="1550120"/>
          <a:ext cx="7416824" cy="2965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7489"/>
                <a:gridCol w="997220"/>
                <a:gridCol w="997220"/>
                <a:gridCol w="934895"/>
              </a:tblGrid>
              <a:tr h="870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 </a:t>
                      </a:r>
                      <a:r>
                        <a:rPr lang="sl-SI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 </a:t>
                      </a:r>
                      <a:r>
                        <a:rPr lang="sl-SI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4.- 6.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razred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7.- 9. razred</a:t>
                      </a:r>
                      <a:endParaRPr lang="sl-SI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solidFill>
                            <a:schemeClr val="tx1"/>
                          </a:solidFill>
                          <a:effectLst/>
                        </a:rPr>
                        <a:t>sladkarije 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</a:rPr>
                        <a:t>12,2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11,9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</a:rPr>
                        <a:t>14,3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solidFill>
                            <a:schemeClr val="tx1"/>
                          </a:solidFill>
                          <a:effectLst/>
                        </a:rPr>
                        <a:t>sadje – (lani skupaj 25)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</a:rPr>
                        <a:t>10,2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9,5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</a:rPr>
                        <a:t>štručke, rogljički– </a:t>
                      </a:r>
                      <a:r>
                        <a:rPr lang="sl-SI" sz="2000" b="0" dirty="0">
                          <a:solidFill>
                            <a:schemeClr val="tx1"/>
                          </a:solidFill>
                          <a:effectLst/>
                        </a:rPr>
                        <a:t>(lani skupaj 8)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</a:rPr>
                        <a:t>40,8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45,2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52,4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solidFill>
                            <a:schemeClr val="tx1"/>
                          </a:solidFill>
                          <a:effectLst/>
                        </a:rPr>
                        <a:t>sendvič, pizza– (lani skupaj 12)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7,1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11,9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solidFill>
                            <a:schemeClr val="tx1"/>
                          </a:solidFill>
                          <a:effectLst/>
                        </a:rPr>
                        <a:t>sok - (lani skupaj 12)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</a:rPr>
                        <a:t>10,2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7,1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4,8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</a:rPr>
                        <a:t>drugo </a:t>
                      </a:r>
                      <a:r>
                        <a:rPr lang="sl-SI" sz="2000" b="0" dirty="0">
                          <a:solidFill>
                            <a:schemeClr val="tx1"/>
                          </a:solidFill>
                          <a:effectLst/>
                        </a:rPr>
                        <a:t>- (lani skupaj 21)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</a:rPr>
                        <a:t>24,5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16,7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363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617</Words>
  <Application>Microsoft Office PowerPoint</Application>
  <PresentationFormat>Diaprojekcija na zaslonu (4:3)</PresentationFormat>
  <Paragraphs>317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Altana</vt:lpstr>
      <vt:lpstr>ANKETNA O ŠOLSKI PREHRANI</vt:lpstr>
      <vt:lpstr>1. Kolikokrat tedensko pred odhodom v šolo zajtrkuješ? </vt:lpstr>
      <vt:lpstr>     2. Katere jedi največkrat pri kosilu ne poješ?  </vt:lpstr>
      <vt:lpstr>3. Česa je po tvojem mnenju v šolski prehrani preveč? </vt:lpstr>
      <vt:lpstr>4. Česa je po tvojem mnenju v šolski prehrani premalo?</vt:lpstr>
      <vt:lpstr>5. Ali imaš dovolj časa za malico?</vt:lpstr>
      <vt:lpstr>6. Ali poješ vse EKO izdelke (kruh, jogurt, sadje, pašteta …)?</vt:lpstr>
      <vt:lpstr>7. Ali si pred prvo šolsko uro kupiš hrano v trgovini?</vt:lpstr>
      <vt:lpstr>8. Če si pri zadnjem vprašanju obkrožil A ali B, obkroži, kaj si privoščiš?</vt:lpstr>
      <vt:lpstr>10. Kakšno zelenjavo najraje poješ?</vt:lpstr>
      <vt:lpstr>     11. Katere jedi se pri malici prevečkrat ponovijo</vt:lpstr>
      <vt:lpstr>     12. Katere jedi se pri kosilu prevečkrat ponovijo?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Kolikokrat tedensko pred odhodom v šolo zajtrkuješ?</dc:title>
  <dc:creator>Ravnatelj</dc:creator>
  <cp:lastModifiedBy>Ravnatelj</cp:lastModifiedBy>
  <cp:revision>13</cp:revision>
  <dcterms:created xsi:type="dcterms:W3CDTF">2015-03-05T15:22:30Z</dcterms:created>
  <dcterms:modified xsi:type="dcterms:W3CDTF">2017-04-19T13:57:45Z</dcterms:modified>
</cp:coreProperties>
</file>